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9"/>
  </p:notesMasterIdLst>
  <p:sldIdLst>
    <p:sldId id="256" r:id="rId2"/>
    <p:sldId id="258" r:id="rId3"/>
    <p:sldId id="302" r:id="rId4"/>
    <p:sldId id="303" r:id="rId5"/>
    <p:sldId id="300" r:id="rId6"/>
    <p:sldId id="259" r:id="rId7"/>
    <p:sldId id="304" r:id="rId8"/>
    <p:sldId id="305" r:id="rId9"/>
    <p:sldId id="306" r:id="rId10"/>
    <p:sldId id="307" r:id="rId11"/>
    <p:sldId id="308" r:id="rId12"/>
    <p:sldId id="309" r:id="rId13"/>
    <p:sldId id="310" r:id="rId14"/>
    <p:sldId id="265" r:id="rId15"/>
    <p:sldId id="313" r:id="rId16"/>
    <p:sldId id="314" r:id="rId17"/>
    <p:sldId id="315" r:id="rId18"/>
    <p:sldId id="312" r:id="rId19"/>
    <p:sldId id="311" r:id="rId20"/>
    <p:sldId id="316" r:id="rId21"/>
    <p:sldId id="317" r:id="rId22"/>
    <p:sldId id="318" r:id="rId23"/>
    <p:sldId id="319" r:id="rId24"/>
    <p:sldId id="320" r:id="rId25"/>
    <p:sldId id="268" r:id="rId26"/>
    <p:sldId id="323" r:id="rId27"/>
    <p:sldId id="324" r:id="rId28"/>
    <p:sldId id="321"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41" r:id="rId42"/>
    <p:sldId id="342" r:id="rId43"/>
    <p:sldId id="337" r:id="rId44"/>
    <p:sldId id="338" r:id="rId45"/>
    <p:sldId id="339" r:id="rId46"/>
    <p:sldId id="340" r:id="rId47"/>
    <p:sldId id="343"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94660"/>
  </p:normalViewPr>
  <p:slideViewPr>
    <p:cSldViewPr snapToGrid="0">
      <p:cViewPr>
        <p:scale>
          <a:sx n="55" d="100"/>
          <a:sy n="55" d="100"/>
        </p:scale>
        <p:origin x="219" y="6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328AE8-419C-4840-A184-D9B61ECD8FC4}" type="datetimeFigureOut">
              <a:rPr lang="en-US" smtClean="0"/>
              <a:t>7/13/2024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29</a:t>
            </a:fld>
            <a:endParaRPr lang="en-US"/>
          </a:p>
        </p:txBody>
      </p:sp>
    </p:spTree>
    <p:extLst>
      <p:ext uri="{BB962C8B-B14F-4D97-AF65-F5344CB8AC3E}">
        <p14:creationId xmlns:p14="http://schemas.microsoft.com/office/powerpoint/2010/main" val="109306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024583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03715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855301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7/12/2024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4916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706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337702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552878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23591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04410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29958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7/12/2024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624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7/12/2024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07594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7/12/2024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08530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50216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7/12/2024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423347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7/12/2024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891243996"/>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6600" b="1" dirty="0"/>
              <a:t>A Day </a:t>
            </a:r>
            <a:br>
              <a:rPr lang="en-US" sz="6600" b="1" dirty="0"/>
            </a:br>
            <a:r>
              <a:rPr lang="en-US" sz="6600" b="1" dirty="0"/>
              <a:t>in the Ministry of Jesus</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000" b="1" dirty="0"/>
              <a:t>2024 Quarter 3 Lesson 02</a:t>
            </a:r>
          </a:p>
          <a:p>
            <a:r>
              <a:rPr lang="en-US" sz="2000" b="1" dirty="0"/>
              <a:t>Mark 1:16-45</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1:11-15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11 And there came a voice from heaven, saying, Thou art my beloved Son, in whom I am well pleased.</a:t>
            </a:r>
          </a:p>
          <a:p>
            <a:r>
              <a:rPr lang="en-US" sz="3600" dirty="0"/>
              <a:t>12 And immediately the spirit </a:t>
            </a:r>
            <a:r>
              <a:rPr lang="en-US" sz="3600" dirty="0" err="1"/>
              <a:t>driveth</a:t>
            </a:r>
            <a:r>
              <a:rPr lang="en-US" sz="3600" dirty="0"/>
              <a:t> him into the wilderness.</a:t>
            </a:r>
          </a:p>
        </p:txBody>
      </p:sp>
      <p:pic>
        <p:nvPicPr>
          <p:cNvPr id="4098" name="Picture 2" descr="John the Baptist - UnderstandChristianity.com">
            <a:extLst>
              <a:ext uri="{FF2B5EF4-FFF2-40B4-BE49-F238E27FC236}">
                <a16:creationId xmlns:a16="http://schemas.microsoft.com/office/drawing/2014/main" id="{7B22C77A-A965-BC6E-E2AD-B2D6C4BB52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 t="12151" r="-294" b="7048"/>
          <a:stretch/>
        </p:blipFill>
        <p:spPr bwMode="auto">
          <a:xfrm>
            <a:off x="1037672" y="2381693"/>
            <a:ext cx="3618490" cy="394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066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1:12-15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12 And immediately the spirit </a:t>
            </a:r>
            <a:r>
              <a:rPr lang="en-US" sz="3600" dirty="0" err="1"/>
              <a:t>driveth</a:t>
            </a:r>
            <a:r>
              <a:rPr lang="en-US" sz="3600" dirty="0"/>
              <a:t> him into the wilderness.</a:t>
            </a:r>
          </a:p>
          <a:p>
            <a:r>
              <a:rPr lang="en-US" sz="3600" dirty="0"/>
              <a:t>13 And he was there in the wilderness forty days, tempted of Satan; and was with the wild beasts; and the angels ministered unto him.</a:t>
            </a:r>
          </a:p>
        </p:txBody>
      </p:sp>
      <p:pic>
        <p:nvPicPr>
          <p:cNvPr id="5122" name="Picture 2" descr="Temptation in the Desert and the Divinity of Christ – Catholic World Report">
            <a:extLst>
              <a:ext uri="{FF2B5EF4-FFF2-40B4-BE49-F238E27FC236}">
                <a16:creationId xmlns:a16="http://schemas.microsoft.com/office/drawing/2014/main" id="{2B0D23A8-6F43-0502-E622-57395DD49D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51" r="21682"/>
          <a:stretch/>
        </p:blipFill>
        <p:spPr bwMode="auto">
          <a:xfrm>
            <a:off x="1073150" y="2366076"/>
            <a:ext cx="3618491"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042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1:14-15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14 Now after that John was put in prison, Jesus came into Galilee, preaching the gospel of the kingdom of God,</a:t>
            </a:r>
          </a:p>
          <a:p>
            <a:r>
              <a:rPr lang="en-US" sz="3600" dirty="0"/>
              <a:t>15 And saying, </a:t>
            </a:r>
            <a:r>
              <a:rPr lang="en-US" sz="3600" dirty="0">
                <a:solidFill>
                  <a:schemeClr val="accent1">
                    <a:lumMod val="40000"/>
                    <a:lumOff val="60000"/>
                  </a:schemeClr>
                </a:solidFill>
              </a:rPr>
              <a:t>The time is fulfilled</a:t>
            </a:r>
            <a:r>
              <a:rPr lang="en-US" sz="3600" dirty="0"/>
              <a:t>, and the kingdom of God is at hand: repent ye, and believe the gospel.</a:t>
            </a:r>
          </a:p>
        </p:txBody>
      </p:sp>
      <p:pic>
        <p:nvPicPr>
          <p:cNvPr id="6148" name="Picture 4" descr="What the Bible says, &quot;About the Church, the Body of Christ on Earth&quot; -  Church Of Christ At Gold Hill Road | Church | Religion">
            <a:extLst>
              <a:ext uri="{FF2B5EF4-FFF2-40B4-BE49-F238E27FC236}">
                <a16:creationId xmlns:a16="http://schemas.microsoft.com/office/drawing/2014/main" id="{C6D5E161-9E45-8A92-ECD1-8214DDB156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64" t="1639" r="40305" b="7782"/>
          <a:stretch/>
        </p:blipFill>
        <p:spPr bwMode="auto">
          <a:xfrm>
            <a:off x="1073150" y="2319905"/>
            <a:ext cx="3547534" cy="3806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36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70 Weeks Prophecy Has Been Fulfilled! | Smoodock's Blog">
            <a:extLst>
              <a:ext uri="{FF2B5EF4-FFF2-40B4-BE49-F238E27FC236}">
                <a16:creationId xmlns:a16="http://schemas.microsoft.com/office/drawing/2014/main" id="{27F244ED-11F7-B265-43C7-65147459A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4591" y="0"/>
            <a:ext cx="7502817" cy="4835466"/>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F09C711F-5247-9EAD-C4FE-2D1262B9F83F}"/>
              </a:ext>
            </a:extLst>
          </p:cNvPr>
          <p:cNvSpPr/>
          <p:nvPr/>
        </p:nvSpPr>
        <p:spPr>
          <a:xfrm>
            <a:off x="4816549" y="3009013"/>
            <a:ext cx="2278023" cy="839973"/>
          </a:xfrm>
          <a:prstGeom prst="ellipse">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9A96D29-D281-07F6-9D01-69F121D6A723}"/>
              </a:ext>
            </a:extLst>
          </p:cNvPr>
          <p:cNvSpPr txBox="1"/>
          <p:nvPr/>
        </p:nvSpPr>
        <p:spPr>
          <a:xfrm>
            <a:off x="850605" y="5278703"/>
            <a:ext cx="11100391" cy="1077218"/>
          </a:xfrm>
          <a:prstGeom prst="rect">
            <a:avLst/>
          </a:prstGeom>
          <a:noFill/>
        </p:spPr>
        <p:txBody>
          <a:bodyPr wrap="square" rtlCol="0">
            <a:spAutoFit/>
          </a:bodyPr>
          <a:lstStyle/>
          <a:p>
            <a:r>
              <a:rPr lang="en-US" sz="3200" dirty="0">
                <a:solidFill>
                  <a:schemeClr val="accent1">
                    <a:lumMod val="40000"/>
                    <a:lumOff val="60000"/>
                  </a:schemeClr>
                </a:solidFill>
              </a:rPr>
              <a:t>Daniel 9:24-27</a:t>
            </a:r>
          </a:p>
          <a:p>
            <a:r>
              <a:rPr lang="en-US" sz="3200" dirty="0"/>
              <a:t>24 Seventy weeks are determined upon thy people….</a:t>
            </a:r>
          </a:p>
        </p:txBody>
      </p:sp>
    </p:spTree>
    <p:extLst>
      <p:ext uri="{BB962C8B-B14F-4D97-AF65-F5344CB8AC3E}">
        <p14:creationId xmlns:p14="http://schemas.microsoft.com/office/powerpoint/2010/main" val="3145956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a:bodyPr>
          <a:lstStyle/>
          <a:p>
            <a:r>
              <a:rPr lang="en-US" sz="5400" b="1" dirty="0">
                <a:solidFill>
                  <a:schemeClr val="accent1">
                    <a:lumMod val="40000"/>
                    <a:lumOff val="60000"/>
                  </a:schemeClr>
                </a:solidFill>
              </a:rPr>
              <a:t>Time Fulfilled</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a:bodyPr>
          <a:lstStyle/>
          <a:p>
            <a:r>
              <a:rPr lang="en-US" sz="3200" b="1" dirty="0"/>
              <a:t>24 Seventy weeks are determined upon thy people and upon thy holy city, to finish the transgression, and to make an end of sins, and to make reconciliation for iniquity, and to bring in everlasting righteousness, and to seal up the vision and prophecy, and to anoint the most Holy.</a:t>
            </a:r>
          </a:p>
        </p:txBody>
      </p:sp>
      <p:pic>
        <p:nvPicPr>
          <p:cNvPr id="10" name="Picture Placeholder 9">
            <a:extLst>
              <a:ext uri="{FF2B5EF4-FFF2-40B4-BE49-F238E27FC236}">
                <a16:creationId xmlns:a16="http://schemas.microsoft.com/office/drawing/2014/main" id="{4E962889-4E7D-2644-0E25-EAB0162EF49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09" t="-1" r="-1427" b="-77685"/>
          <a:stretch/>
        </p:blipFill>
        <p:spPr>
          <a:xfrm>
            <a:off x="6093883" y="0"/>
            <a:ext cx="6218619" cy="6993518"/>
          </a:xfrm>
        </p:spPr>
      </p:pic>
      <p:pic>
        <p:nvPicPr>
          <p:cNvPr id="8194" name="Picture 2" descr="Where Is the Most Holy Place? | Sabbath ...">
            <a:extLst>
              <a:ext uri="{FF2B5EF4-FFF2-40B4-BE49-F238E27FC236}">
                <a16:creationId xmlns:a16="http://schemas.microsoft.com/office/drawing/2014/main" id="{5EDA796F-AE88-6303-F16D-B20BA7F67D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066"/>
          <a:stretch/>
        </p:blipFill>
        <p:spPr bwMode="auto">
          <a:xfrm>
            <a:off x="6390167" y="3625703"/>
            <a:ext cx="5801833" cy="3232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899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a:bodyPr>
          <a:lstStyle/>
          <a:p>
            <a:r>
              <a:rPr lang="en-US" sz="5400" b="1" dirty="0">
                <a:solidFill>
                  <a:schemeClr val="accent1">
                    <a:lumMod val="40000"/>
                    <a:lumOff val="60000"/>
                  </a:schemeClr>
                </a:solidFill>
              </a:rPr>
              <a:t>Time Fulfilled</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lnSpcReduction="10000"/>
          </a:bodyPr>
          <a:lstStyle/>
          <a:p>
            <a:r>
              <a:rPr lang="en-US" sz="3200" b="1" dirty="0"/>
              <a:t>25 Know therefore and understand, that from the going forth of the commandment to restore and to build Jerusalem unto the Messiah the Prince shall be seven weeks, and threescore and two weeks: the street shall be built again, and the wall, even in troublous times.</a:t>
            </a:r>
          </a:p>
        </p:txBody>
      </p:sp>
      <p:pic>
        <p:nvPicPr>
          <p:cNvPr id="10" name="Picture Placeholder 9">
            <a:extLst>
              <a:ext uri="{FF2B5EF4-FFF2-40B4-BE49-F238E27FC236}">
                <a16:creationId xmlns:a16="http://schemas.microsoft.com/office/drawing/2014/main" id="{4E962889-4E7D-2644-0E25-EAB0162EF49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r="41555" b="-1976"/>
          <a:stretch/>
        </p:blipFill>
        <p:spPr>
          <a:xfrm>
            <a:off x="6093883" y="0"/>
            <a:ext cx="6218619" cy="6993518"/>
          </a:xfrm>
        </p:spPr>
      </p:pic>
    </p:spTree>
    <p:extLst>
      <p:ext uri="{BB962C8B-B14F-4D97-AF65-F5344CB8AC3E}">
        <p14:creationId xmlns:p14="http://schemas.microsoft.com/office/powerpoint/2010/main" val="2149892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a:bodyPr>
          <a:lstStyle/>
          <a:p>
            <a:r>
              <a:rPr lang="en-US" sz="5400" b="1" dirty="0">
                <a:solidFill>
                  <a:schemeClr val="accent1">
                    <a:lumMod val="40000"/>
                    <a:lumOff val="60000"/>
                  </a:schemeClr>
                </a:solidFill>
              </a:rPr>
              <a:t>Time Fulfilled</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lnSpcReduction="10000"/>
          </a:bodyPr>
          <a:lstStyle/>
          <a:p>
            <a:r>
              <a:rPr lang="en-US" sz="3200" b="1" dirty="0"/>
              <a:t>26 And after threescore and two weeks shall Messiah be cut off, but not for himself: and the people of the prince that shall come shall destroy the city and the sanctuary; and the end thereof shall be with a flood, and unto the end of the war desolations are determined.</a:t>
            </a:r>
          </a:p>
        </p:txBody>
      </p:sp>
      <p:pic>
        <p:nvPicPr>
          <p:cNvPr id="10" name="Picture Placeholder 9">
            <a:extLst>
              <a:ext uri="{FF2B5EF4-FFF2-40B4-BE49-F238E27FC236}">
                <a16:creationId xmlns:a16="http://schemas.microsoft.com/office/drawing/2014/main" id="{4E962889-4E7D-2644-0E25-EAB0162EF49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7373" r="4182" b="-1976"/>
          <a:stretch/>
        </p:blipFill>
        <p:spPr>
          <a:xfrm>
            <a:off x="6093883" y="0"/>
            <a:ext cx="6218619" cy="6993518"/>
          </a:xfrm>
        </p:spPr>
      </p:pic>
    </p:spTree>
    <p:extLst>
      <p:ext uri="{BB962C8B-B14F-4D97-AF65-F5344CB8AC3E}">
        <p14:creationId xmlns:p14="http://schemas.microsoft.com/office/powerpoint/2010/main" val="260683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a:bodyPr>
          <a:lstStyle/>
          <a:p>
            <a:r>
              <a:rPr lang="en-US" sz="5400" b="1" dirty="0">
                <a:solidFill>
                  <a:schemeClr val="accent1">
                    <a:lumMod val="40000"/>
                    <a:lumOff val="60000"/>
                  </a:schemeClr>
                </a:solidFill>
              </a:rPr>
              <a:t>Time Fulfilled</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10000"/>
          </a:bodyPr>
          <a:lstStyle/>
          <a:p>
            <a:r>
              <a:rPr lang="en-US" sz="3200" b="1" dirty="0"/>
              <a:t>27 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a:p>
            <a:endParaRPr lang="en-US" sz="3200" b="1" dirty="0"/>
          </a:p>
        </p:txBody>
      </p:sp>
      <p:pic>
        <p:nvPicPr>
          <p:cNvPr id="10" name="Picture Placeholder 9">
            <a:extLst>
              <a:ext uri="{FF2B5EF4-FFF2-40B4-BE49-F238E27FC236}">
                <a16:creationId xmlns:a16="http://schemas.microsoft.com/office/drawing/2014/main" id="{4E962889-4E7D-2644-0E25-EAB0162EF49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7373" r="4182" b="-1976"/>
          <a:stretch/>
        </p:blipFill>
        <p:spPr>
          <a:xfrm>
            <a:off x="6093883" y="0"/>
            <a:ext cx="6218619" cy="6993518"/>
          </a:xfrm>
        </p:spPr>
      </p:pic>
    </p:spTree>
    <p:extLst>
      <p:ext uri="{BB962C8B-B14F-4D97-AF65-F5344CB8AC3E}">
        <p14:creationId xmlns:p14="http://schemas.microsoft.com/office/powerpoint/2010/main" val="2125431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a:bodyPr>
          <a:lstStyle/>
          <a:p>
            <a:r>
              <a:rPr lang="en-US" sz="5400" b="1" dirty="0">
                <a:solidFill>
                  <a:schemeClr val="accent1">
                    <a:lumMod val="40000"/>
                    <a:lumOff val="60000"/>
                  </a:schemeClr>
                </a:solidFill>
              </a:rPr>
              <a:t>Time Fulfilled</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70000" lnSpcReduction="20000"/>
          </a:bodyPr>
          <a:lstStyle/>
          <a:p>
            <a:r>
              <a:rPr lang="en-US" sz="3200" b="1" dirty="0"/>
              <a:t>24 Seventy weeks are determined upon thy people and upon thy holy city, to finish the transgression, and to make an end of sins, and to make reconciliation for iniquity, and to bring in everlasting righteousness, and to seal up the vision and prophecy, and to anoint the most Holy.</a:t>
            </a:r>
          </a:p>
          <a:p>
            <a:r>
              <a:rPr lang="en-US" sz="3200" b="1" dirty="0"/>
              <a:t>25 Know therefore and understand, that from the going forth of the commandment to restore and to build Jerusalem unto the Messiah the Prince shall be seven weeks, and threescore and two weeks: the street shall be built again, and the wall, even in troublous times.</a:t>
            </a:r>
          </a:p>
        </p:txBody>
      </p:sp>
      <p:pic>
        <p:nvPicPr>
          <p:cNvPr id="10" name="Picture Placeholder 9">
            <a:extLst>
              <a:ext uri="{FF2B5EF4-FFF2-40B4-BE49-F238E27FC236}">
                <a16:creationId xmlns:a16="http://schemas.microsoft.com/office/drawing/2014/main" id="{4E962889-4E7D-2644-0E25-EAB0162EF49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2863" r="19865"/>
          <a:stretch/>
        </p:blipFill>
        <p:spPr>
          <a:xfrm>
            <a:off x="6098117" y="0"/>
            <a:ext cx="6093883" cy="6858000"/>
          </a:xfrm>
        </p:spPr>
      </p:pic>
    </p:spTree>
    <p:extLst>
      <p:ext uri="{BB962C8B-B14F-4D97-AF65-F5344CB8AC3E}">
        <p14:creationId xmlns:p14="http://schemas.microsoft.com/office/powerpoint/2010/main" val="255384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847367" y="499730"/>
            <a:ext cx="4965405" cy="6001643"/>
          </a:xfrm>
          <a:prstGeom prst="rect">
            <a:avLst/>
          </a:prstGeom>
          <a:noFill/>
        </p:spPr>
        <p:txBody>
          <a:bodyPr wrap="square" rtlCol="0">
            <a:spAutoFit/>
          </a:bodyPr>
          <a:lstStyle/>
          <a:p>
            <a:pPr algn="ctr"/>
            <a:r>
              <a:rPr lang="en-US" sz="3200" b="1" u="sng" dirty="0">
                <a:solidFill>
                  <a:schemeClr val="bg1"/>
                </a:solidFill>
              </a:rPr>
              <a:t>LUKE 5:1-11</a:t>
            </a:r>
          </a:p>
          <a:p>
            <a:r>
              <a:rPr lang="en-US" sz="3200" dirty="0">
                <a:solidFill>
                  <a:schemeClr val="bg1"/>
                </a:solidFill>
              </a:rPr>
              <a:t>5 And it came to pass, that, as the people pressed upon him to hear the word of God, he stood by the lake of Gennesaret,</a:t>
            </a:r>
          </a:p>
          <a:p>
            <a:r>
              <a:rPr lang="en-US" sz="3200" dirty="0">
                <a:solidFill>
                  <a:schemeClr val="bg1"/>
                </a:solidFill>
              </a:rPr>
              <a:t>2 And saw two ships standing by the lake: but the fishermen were gone out of them, and were washing their nets.</a:t>
            </a:r>
          </a:p>
        </p:txBody>
      </p:sp>
    </p:spTree>
    <p:extLst>
      <p:ext uri="{BB962C8B-B14F-4D97-AF65-F5344CB8AC3E}">
        <p14:creationId xmlns:p14="http://schemas.microsoft.com/office/powerpoint/2010/main" val="156433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739B3B2-043D-E83F-6178-45FF9C9379B1}"/>
              </a:ext>
            </a:extLst>
          </p:cNvPr>
          <p:cNvPicPr>
            <a:picLocks noGrp="1" noChangeAspect="1"/>
          </p:cNvPicPr>
          <p:nvPr>
            <p:ph type="pic" idx="1"/>
          </p:nvPr>
        </p:nvPicPr>
        <p:blipFill>
          <a:blip r:embed="rId2"/>
          <a:srcRect l="30734" r="30734"/>
          <a:stretch>
            <a:fillRect/>
          </a:stretch>
        </p:blipFill>
        <p:spPr>
          <a:prstGeom prst="rect">
            <a:avLst/>
          </a:prstGeom>
        </p:spPr>
      </p:pic>
      <p:sp>
        <p:nvSpPr>
          <p:cNvPr id="3" name="Title 2">
            <a:extLst>
              <a:ext uri="{FF2B5EF4-FFF2-40B4-BE49-F238E27FC236}">
                <a16:creationId xmlns:a16="http://schemas.microsoft.com/office/drawing/2014/main" id="{3CB1F109-0A12-0ED9-30E8-D4FD29F868C2}"/>
              </a:ext>
            </a:extLst>
          </p:cNvPr>
          <p:cNvSpPr>
            <a:spLocks noGrp="1"/>
          </p:cNvSpPr>
          <p:nvPr>
            <p:ph type="title"/>
          </p:nvPr>
        </p:nvSpPr>
        <p:spPr>
          <a:xfrm>
            <a:off x="504202" y="269193"/>
            <a:ext cx="5892968" cy="807578"/>
          </a:xfrm>
        </p:spPr>
        <p:txBody>
          <a:bodyPr>
            <a:normAutofit/>
          </a:bodyPr>
          <a:lstStyle/>
          <a:p>
            <a:r>
              <a:rPr lang="en-US" dirty="0"/>
              <a:t>Memory Text: Mark 1:17</a:t>
            </a:r>
          </a:p>
        </p:txBody>
      </p:sp>
      <p:sp>
        <p:nvSpPr>
          <p:cNvPr id="4" name="Text Placeholder 3">
            <a:extLst>
              <a:ext uri="{FF2B5EF4-FFF2-40B4-BE49-F238E27FC236}">
                <a16:creationId xmlns:a16="http://schemas.microsoft.com/office/drawing/2014/main" id="{7D109D9F-FF7E-D6BC-B607-719C08B89B4A}"/>
              </a:ext>
            </a:extLst>
          </p:cNvPr>
          <p:cNvSpPr>
            <a:spLocks noGrp="1"/>
          </p:cNvSpPr>
          <p:nvPr>
            <p:ph type="body" sz="half" idx="2"/>
          </p:nvPr>
        </p:nvSpPr>
        <p:spPr>
          <a:xfrm>
            <a:off x="504203" y="1162228"/>
            <a:ext cx="5591798" cy="5315484"/>
          </a:xfrm>
        </p:spPr>
        <p:txBody>
          <a:bodyPr>
            <a:noAutofit/>
          </a:bodyPr>
          <a:lstStyle/>
          <a:p>
            <a:r>
              <a:rPr lang="en-US" sz="3200" dirty="0"/>
              <a:t>17 And Jesus said unto them, Come ye after me, and I will make you to become fishers of men.</a:t>
            </a:r>
          </a:p>
        </p:txBody>
      </p:sp>
    </p:spTree>
    <p:extLst>
      <p:ext uri="{BB962C8B-B14F-4D97-AF65-F5344CB8AC3E}">
        <p14:creationId xmlns:p14="http://schemas.microsoft.com/office/powerpoint/2010/main" val="3246254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847367" y="499730"/>
            <a:ext cx="4965405" cy="5509200"/>
          </a:xfrm>
          <a:prstGeom prst="rect">
            <a:avLst/>
          </a:prstGeom>
          <a:noFill/>
        </p:spPr>
        <p:txBody>
          <a:bodyPr wrap="square" rtlCol="0">
            <a:spAutoFit/>
          </a:bodyPr>
          <a:lstStyle/>
          <a:p>
            <a:pPr algn="ctr"/>
            <a:r>
              <a:rPr lang="en-US" sz="3200" b="1" u="sng" dirty="0">
                <a:solidFill>
                  <a:schemeClr val="bg1"/>
                </a:solidFill>
              </a:rPr>
              <a:t>LUKE 5:3-11</a:t>
            </a:r>
          </a:p>
          <a:p>
            <a:pPr algn="ctr"/>
            <a:endParaRPr lang="en-US" sz="3200" b="1" u="sng" dirty="0">
              <a:solidFill>
                <a:schemeClr val="bg1"/>
              </a:solidFill>
            </a:endParaRPr>
          </a:p>
          <a:p>
            <a:r>
              <a:rPr lang="en-US" sz="3200" dirty="0">
                <a:solidFill>
                  <a:schemeClr val="bg1"/>
                </a:solidFill>
              </a:rPr>
              <a:t>3 And he entered into one of the ships, which was Simon's, and prayed him that he would thrust out a little from the land. And he sat down, and taught the people out of the ship.</a:t>
            </a:r>
          </a:p>
        </p:txBody>
      </p:sp>
    </p:spTree>
    <p:extLst>
      <p:ext uri="{BB962C8B-B14F-4D97-AF65-F5344CB8AC3E}">
        <p14:creationId xmlns:p14="http://schemas.microsoft.com/office/powerpoint/2010/main" val="1226746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858000" y="78936"/>
            <a:ext cx="4965405" cy="6494085"/>
          </a:xfrm>
          <a:prstGeom prst="rect">
            <a:avLst/>
          </a:prstGeom>
          <a:noFill/>
        </p:spPr>
        <p:txBody>
          <a:bodyPr wrap="square" rtlCol="0">
            <a:spAutoFit/>
          </a:bodyPr>
          <a:lstStyle/>
          <a:p>
            <a:pPr algn="ctr"/>
            <a:r>
              <a:rPr lang="en-US" sz="3200" b="1" u="sng" dirty="0">
                <a:solidFill>
                  <a:schemeClr val="bg1"/>
                </a:solidFill>
              </a:rPr>
              <a:t>LUKE 5:4-11</a:t>
            </a:r>
          </a:p>
          <a:p>
            <a:r>
              <a:rPr lang="en-US" sz="3200" dirty="0">
                <a:solidFill>
                  <a:schemeClr val="bg1"/>
                </a:solidFill>
              </a:rPr>
              <a:t>4 Now when he had left speaking, he said unto Simon, Launch out into the deep, and let down your nets for a draught.</a:t>
            </a:r>
          </a:p>
          <a:p>
            <a:r>
              <a:rPr lang="en-US" sz="3200" dirty="0">
                <a:solidFill>
                  <a:schemeClr val="bg1"/>
                </a:solidFill>
              </a:rPr>
              <a:t>5 And Simon answering said unto him, Master, we have toiled all the night, and have taken nothing: nevertheless at thy word I will let down the net.</a:t>
            </a:r>
          </a:p>
        </p:txBody>
      </p:sp>
    </p:spTree>
    <p:extLst>
      <p:ext uri="{BB962C8B-B14F-4D97-AF65-F5344CB8AC3E}">
        <p14:creationId xmlns:p14="http://schemas.microsoft.com/office/powerpoint/2010/main" val="2854767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741042" y="78936"/>
            <a:ext cx="5284381" cy="6494085"/>
          </a:xfrm>
          <a:prstGeom prst="rect">
            <a:avLst/>
          </a:prstGeom>
          <a:noFill/>
        </p:spPr>
        <p:txBody>
          <a:bodyPr wrap="square" rtlCol="0">
            <a:spAutoFit/>
          </a:bodyPr>
          <a:lstStyle/>
          <a:p>
            <a:pPr algn="ctr"/>
            <a:r>
              <a:rPr lang="en-US" sz="3200" b="1" u="sng" dirty="0">
                <a:solidFill>
                  <a:schemeClr val="bg1"/>
                </a:solidFill>
              </a:rPr>
              <a:t>LUKE 5:6-11</a:t>
            </a:r>
          </a:p>
          <a:p>
            <a:r>
              <a:rPr lang="en-US" sz="3200" dirty="0">
                <a:solidFill>
                  <a:schemeClr val="bg1"/>
                </a:solidFill>
              </a:rPr>
              <a:t>6 And when they had this done, they </a:t>
            </a:r>
            <a:r>
              <a:rPr lang="en-US" sz="3200" dirty="0" err="1">
                <a:solidFill>
                  <a:schemeClr val="bg1"/>
                </a:solidFill>
              </a:rPr>
              <a:t>inclosed</a:t>
            </a:r>
            <a:r>
              <a:rPr lang="en-US" sz="3200" dirty="0">
                <a:solidFill>
                  <a:schemeClr val="bg1"/>
                </a:solidFill>
              </a:rPr>
              <a:t> a great multitude of fishes: and their net brake.</a:t>
            </a:r>
          </a:p>
          <a:p>
            <a:r>
              <a:rPr lang="en-US" sz="3200" dirty="0">
                <a:solidFill>
                  <a:schemeClr val="bg1"/>
                </a:solidFill>
              </a:rPr>
              <a:t>7 And they beckoned unto their partners, which were in the other ship, that they should come and help them. And they came, and filled both the ships, so that they began to sink.</a:t>
            </a:r>
          </a:p>
        </p:txBody>
      </p:sp>
    </p:spTree>
    <p:extLst>
      <p:ext uri="{BB962C8B-B14F-4D97-AF65-F5344CB8AC3E}">
        <p14:creationId xmlns:p14="http://schemas.microsoft.com/office/powerpoint/2010/main" val="3406678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847367" y="78936"/>
            <a:ext cx="4880782" cy="6494085"/>
          </a:xfrm>
          <a:prstGeom prst="rect">
            <a:avLst/>
          </a:prstGeom>
          <a:noFill/>
        </p:spPr>
        <p:txBody>
          <a:bodyPr wrap="square" rtlCol="0">
            <a:spAutoFit/>
          </a:bodyPr>
          <a:lstStyle/>
          <a:p>
            <a:pPr algn="ctr"/>
            <a:r>
              <a:rPr lang="en-US" sz="3200" b="1" u="sng" dirty="0">
                <a:solidFill>
                  <a:schemeClr val="bg1"/>
                </a:solidFill>
              </a:rPr>
              <a:t>LUKE 5:8-11</a:t>
            </a:r>
          </a:p>
          <a:p>
            <a:pPr algn="ctr"/>
            <a:endParaRPr lang="en-US" sz="3200" b="1" u="sng" dirty="0">
              <a:solidFill>
                <a:schemeClr val="bg1"/>
              </a:solidFill>
            </a:endParaRPr>
          </a:p>
          <a:p>
            <a:r>
              <a:rPr lang="en-US" sz="3200" dirty="0">
                <a:solidFill>
                  <a:schemeClr val="bg1"/>
                </a:solidFill>
              </a:rPr>
              <a:t>8 When Simon Peter saw it, he fell down at Jesus' knees, saying, Depart from me; for I am a sinful man, O Lord.</a:t>
            </a:r>
          </a:p>
          <a:p>
            <a:r>
              <a:rPr lang="en-US" sz="3200" dirty="0">
                <a:solidFill>
                  <a:schemeClr val="bg1"/>
                </a:solidFill>
              </a:rPr>
              <a:t>9 For he was astonished, and all that were with him, at the draught of the fishes which they had taken:</a:t>
            </a:r>
          </a:p>
        </p:txBody>
      </p:sp>
    </p:spTree>
    <p:extLst>
      <p:ext uri="{BB962C8B-B14F-4D97-AF65-F5344CB8AC3E}">
        <p14:creationId xmlns:p14="http://schemas.microsoft.com/office/powerpoint/2010/main" val="3952049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78936"/>
            <a:ext cx="4852988" cy="918015"/>
          </a:xfrm>
        </p:spPr>
        <p:txBody>
          <a:bodyPr>
            <a:normAutofit fontScale="90000"/>
          </a:bodyPr>
          <a:lstStyle/>
          <a:p>
            <a:r>
              <a:rPr lang="en-US" sz="5400" b="1" dirty="0">
                <a:solidFill>
                  <a:schemeClr val="accent1">
                    <a:lumMod val="40000"/>
                    <a:lumOff val="60000"/>
                  </a:schemeClr>
                </a:solidFill>
              </a:rPr>
              <a:t>Peter &amp; Andrew</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207000"/>
            <a:ext cx="5630031" cy="5300126"/>
          </a:xfrm>
        </p:spPr>
        <p:txBody>
          <a:bodyPr>
            <a:normAutofit fontScale="92500" lnSpcReduction="20000"/>
          </a:bodyPr>
          <a:lstStyle/>
          <a:p>
            <a:r>
              <a:rPr lang="en-US" sz="3200" b="1" dirty="0"/>
              <a:t>16 Now as he walked by the sea of Galilee, he saw Simon and Andrew his brother casting a net into the sea: for they were fishers.</a:t>
            </a:r>
          </a:p>
          <a:p>
            <a:r>
              <a:rPr lang="en-US" sz="3200" b="1" dirty="0"/>
              <a:t>17 And Jesus said unto them, Come ye after me, and </a:t>
            </a:r>
            <a:r>
              <a:rPr lang="en-US" sz="3200" b="1" dirty="0">
                <a:solidFill>
                  <a:schemeClr val="accent1">
                    <a:lumMod val="60000"/>
                    <a:lumOff val="40000"/>
                  </a:schemeClr>
                </a:solidFill>
              </a:rPr>
              <a:t>I will make you to become fishers of men.</a:t>
            </a:r>
          </a:p>
          <a:p>
            <a:r>
              <a:rPr lang="en-US" sz="3200" b="1" dirty="0"/>
              <a:t>18 And straightway they forsook their nets, and followed him.</a:t>
            </a:r>
          </a:p>
        </p:txBody>
      </p:sp>
      <p:sp>
        <p:nvSpPr>
          <p:cNvPr id="3" name="Picture Placeholder 2">
            <a:extLst>
              <a:ext uri="{FF2B5EF4-FFF2-40B4-BE49-F238E27FC236}">
                <a16:creationId xmlns:a16="http://schemas.microsoft.com/office/drawing/2014/main" id="{06EB2A6E-452A-6493-37F3-D944198529E0}"/>
              </a:ext>
            </a:extLst>
          </p:cNvPr>
          <p:cNvSpPr>
            <a:spLocks noGrp="1"/>
          </p:cNvSpPr>
          <p:nvPr>
            <p:ph type="pic" sz="quarter" idx="13"/>
          </p:nvPr>
        </p:nvSpPr>
        <p:spPr>
          <a:solidFill>
            <a:schemeClr val="accent1">
              <a:lumMod val="40000"/>
              <a:lumOff val="60000"/>
            </a:schemeClr>
          </a:solidFill>
        </p:spPr>
      </p:sp>
      <p:sp>
        <p:nvSpPr>
          <p:cNvPr id="5" name="TextBox 4">
            <a:extLst>
              <a:ext uri="{FF2B5EF4-FFF2-40B4-BE49-F238E27FC236}">
                <a16:creationId xmlns:a16="http://schemas.microsoft.com/office/drawing/2014/main" id="{86A65982-FB61-2CE3-8350-1F3AAFD72D65}"/>
              </a:ext>
            </a:extLst>
          </p:cNvPr>
          <p:cNvSpPr txBox="1"/>
          <p:nvPr/>
        </p:nvSpPr>
        <p:spPr>
          <a:xfrm>
            <a:off x="6741042" y="78936"/>
            <a:ext cx="5284381" cy="6494085"/>
          </a:xfrm>
          <a:prstGeom prst="rect">
            <a:avLst/>
          </a:prstGeom>
          <a:noFill/>
        </p:spPr>
        <p:txBody>
          <a:bodyPr wrap="square" rtlCol="0">
            <a:spAutoFit/>
          </a:bodyPr>
          <a:lstStyle/>
          <a:p>
            <a:pPr algn="ctr"/>
            <a:r>
              <a:rPr lang="en-US" sz="3200" b="1" u="sng" dirty="0">
                <a:solidFill>
                  <a:schemeClr val="bg1"/>
                </a:solidFill>
              </a:rPr>
              <a:t>LUKE 5:10-11</a:t>
            </a:r>
          </a:p>
          <a:p>
            <a:r>
              <a:rPr lang="en-US" sz="3200" dirty="0">
                <a:solidFill>
                  <a:schemeClr val="bg1"/>
                </a:solidFill>
              </a:rPr>
              <a:t>10 And so was also James, and John, the sons of Zebedee, which were partners with Simon. And Jesus said unto Simon, Fear not; from henceforth thou shalt catch men.</a:t>
            </a:r>
          </a:p>
          <a:p>
            <a:r>
              <a:rPr lang="en-US" sz="3200" dirty="0">
                <a:solidFill>
                  <a:schemeClr val="bg1"/>
                </a:solidFill>
              </a:rPr>
              <a:t>11 And when they had brought their ships to land, they forsook all, and followed him.</a:t>
            </a:r>
          </a:p>
        </p:txBody>
      </p:sp>
    </p:spTree>
    <p:extLst>
      <p:ext uri="{BB962C8B-B14F-4D97-AF65-F5344CB8AC3E}">
        <p14:creationId xmlns:p14="http://schemas.microsoft.com/office/powerpoint/2010/main" val="2434753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814728" y="180754"/>
            <a:ext cx="4852988" cy="1031359"/>
          </a:xfrm>
        </p:spPr>
        <p:txBody>
          <a:bodyPr>
            <a:normAutofit/>
          </a:bodyPr>
          <a:lstStyle/>
          <a:p>
            <a:r>
              <a:rPr lang="en-US" sz="5400" b="1" dirty="0">
                <a:solidFill>
                  <a:schemeClr val="accent1">
                    <a:lumMod val="40000"/>
                    <a:lumOff val="60000"/>
                  </a:schemeClr>
                </a:solidFill>
              </a:rPr>
              <a:t>James &amp; John</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18977" y="1377122"/>
            <a:ext cx="5774907" cy="5151269"/>
          </a:xfrm>
        </p:spPr>
        <p:txBody>
          <a:bodyPr>
            <a:normAutofit lnSpcReduction="10000"/>
          </a:bodyPr>
          <a:lstStyle/>
          <a:p>
            <a:r>
              <a:rPr lang="en-US" sz="3200" b="1" dirty="0"/>
              <a:t>19 And when he had gone a little farther thence, he saw James the son of Zebedee, and John his brother, who also were in the ship mending their nets.</a:t>
            </a:r>
          </a:p>
          <a:p>
            <a:r>
              <a:rPr lang="en-US" sz="3200" b="1" dirty="0"/>
              <a:t>20 And straightway he called them: and they left their father Zebedee in the ship with the hired servants, and went after him.</a:t>
            </a:r>
          </a:p>
        </p:txBody>
      </p:sp>
      <p:pic>
        <p:nvPicPr>
          <p:cNvPr id="6" name="Picture Placeholder 5">
            <a:extLst>
              <a:ext uri="{FF2B5EF4-FFF2-40B4-BE49-F238E27FC236}">
                <a16:creationId xmlns:a16="http://schemas.microsoft.com/office/drawing/2014/main" id="{FBFC8C20-AD59-414A-857B-90BD33A7234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173238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35184-6E82-747B-5BF8-39D813F4806A}"/>
              </a:ext>
            </a:extLst>
          </p:cNvPr>
          <p:cNvSpPr>
            <a:spLocks noGrp="1"/>
          </p:cNvSpPr>
          <p:nvPr>
            <p:ph type="title"/>
          </p:nvPr>
        </p:nvSpPr>
        <p:spPr/>
        <p:txBody>
          <a:bodyPr/>
          <a:lstStyle/>
          <a:p>
            <a:r>
              <a:rPr lang="en-US" sz="4800" dirty="0"/>
              <a:t>The Desire of Ages, p. 273</a:t>
            </a:r>
          </a:p>
        </p:txBody>
      </p:sp>
      <p:sp>
        <p:nvSpPr>
          <p:cNvPr id="3" name="Content Placeholder 2">
            <a:extLst>
              <a:ext uri="{FF2B5EF4-FFF2-40B4-BE49-F238E27FC236}">
                <a16:creationId xmlns:a16="http://schemas.microsoft.com/office/drawing/2014/main" id="{EC677413-48EE-FA8B-E1F1-BE2090EF187B}"/>
              </a:ext>
            </a:extLst>
          </p:cNvPr>
          <p:cNvSpPr>
            <a:spLocks noGrp="1"/>
          </p:cNvSpPr>
          <p:nvPr>
            <p:ph idx="1"/>
          </p:nvPr>
        </p:nvSpPr>
        <p:spPr>
          <a:xfrm>
            <a:off x="818712" y="2222287"/>
            <a:ext cx="10554574" cy="4392158"/>
          </a:xfrm>
        </p:spPr>
        <p:txBody>
          <a:bodyPr>
            <a:normAutofit lnSpcReduction="10000"/>
          </a:bodyPr>
          <a:lstStyle/>
          <a:p>
            <a:pPr marL="0" indent="0">
              <a:buNone/>
            </a:pPr>
            <a:r>
              <a:rPr lang="en-US" sz="3600" dirty="0"/>
              <a:t>At the moment of success, when the nets were filled with fish, and the impulses of the old life were strongest, Jesus asked the disciples at the sea to leave all for the work of the gospel. So every soul is tested as to whether the desire for temporal good or for fellowship with Christ is strongest. </a:t>
            </a:r>
          </a:p>
          <a:p>
            <a:pPr marL="0" indent="0">
              <a:buNone/>
            </a:pPr>
            <a:r>
              <a:rPr lang="en-US" sz="3600" dirty="0"/>
              <a:t>Principle is always exacting. </a:t>
            </a:r>
          </a:p>
        </p:txBody>
      </p:sp>
    </p:spTree>
    <p:extLst>
      <p:ext uri="{BB962C8B-B14F-4D97-AF65-F5344CB8AC3E}">
        <p14:creationId xmlns:p14="http://schemas.microsoft.com/office/powerpoint/2010/main" val="2458011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E8ACA-8504-AA74-E848-785257F0F001}"/>
              </a:ext>
            </a:extLst>
          </p:cNvPr>
          <p:cNvSpPr>
            <a:spLocks noGrp="1"/>
          </p:cNvSpPr>
          <p:nvPr>
            <p:ph type="title"/>
          </p:nvPr>
        </p:nvSpPr>
        <p:spPr/>
        <p:txBody>
          <a:bodyPr/>
          <a:lstStyle/>
          <a:p>
            <a:r>
              <a:rPr lang="en-US" dirty="0"/>
              <a:t>Fishers of Men</a:t>
            </a:r>
          </a:p>
        </p:txBody>
      </p:sp>
      <p:pic>
        <p:nvPicPr>
          <p:cNvPr id="9218" name="Picture 2" descr="24 Fishers of Men – BRIDGE Ministries">
            <a:extLst>
              <a:ext uri="{FF2B5EF4-FFF2-40B4-BE49-F238E27FC236}">
                <a16:creationId xmlns:a16="http://schemas.microsoft.com/office/drawing/2014/main" id="{BDE8C3A9-F7F5-3FC4-B9E3-BFAE333990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676" y="4443680"/>
            <a:ext cx="4857356" cy="213041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B2D6ACF5-8948-955C-F09C-E5E4E3C21D24}"/>
              </a:ext>
            </a:extLst>
          </p:cNvPr>
          <p:cNvSpPr>
            <a:spLocks noGrp="1"/>
          </p:cNvSpPr>
          <p:nvPr>
            <p:ph type="body" idx="1"/>
          </p:nvPr>
        </p:nvSpPr>
        <p:spPr/>
        <p:txBody>
          <a:bodyPr/>
          <a:lstStyle/>
          <a:p>
            <a:r>
              <a:rPr lang="en-US" dirty="0"/>
              <a:t>SDA COMMENTARY on LUKE 5:10</a:t>
            </a:r>
          </a:p>
        </p:txBody>
      </p:sp>
      <p:sp>
        <p:nvSpPr>
          <p:cNvPr id="4" name="Text Placeholder 3">
            <a:extLst>
              <a:ext uri="{FF2B5EF4-FFF2-40B4-BE49-F238E27FC236}">
                <a16:creationId xmlns:a16="http://schemas.microsoft.com/office/drawing/2014/main" id="{C79C19A1-C1BA-BF4B-5EBF-6279BAB1FC26}"/>
              </a:ext>
            </a:extLst>
          </p:cNvPr>
          <p:cNvSpPr>
            <a:spLocks noGrp="1"/>
          </p:cNvSpPr>
          <p:nvPr>
            <p:ph type="body" sz="quarter" idx="16"/>
          </p:nvPr>
        </p:nvSpPr>
        <p:spPr>
          <a:xfrm>
            <a:off x="7195873" y="597527"/>
            <a:ext cx="4691327" cy="5160913"/>
          </a:xfrm>
        </p:spPr>
        <p:txBody>
          <a:bodyPr>
            <a:noAutofit/>
          </a:bodyPr>
          <a:lstStyle/>
          <a:p>
            <a:r>
              <a:rPr lang="en-US" sz="3000" dirty="0"/>
              <a:t>The Master Fisherman, this very moment, was “catching” Peter, Andrew, James, and John. The miracle was His “net.” His purpose in “catching” these four men “alive” was that they, in turn, should “catch” others “alive.”  This phrasing wasn’t entirely new!</a:t>
            </a:r>
          </a:p>
        </p:txBody>
      </p:sp>
    </p:spTree>
    <p:extLst>
      <p:ext uri="{BB962C8B-B14F-4D97-AF65-F5344CB8AC3E}">
        <p14:creationId xmlns:p14="http://schemas.microsoft.com/office/powerpoint/2010/main" val="2744644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30A95-631C-8CCC-8569-741736CC60AB}"/>
              </a:ext>
            </a:extLst>
          </p:cNvPr>
          <p:cNvSpPr>
            <a:spLocks noGrp="1"/>
          </p:cNvSpPr>
          <p:nvPr>
            <p:ph type="ctrTitle"/>
          </p:nvPr>
        </p:nvSpPr>
        <p:spPr>
          <a:xfrm>
            <a:off x="414670" y="233917"/>
            <a:ext cx="11472529" cy="4327450"/>
          </a:xfrm>
        </p:spPr>
        <p:txBody>
          <a:bodyPr/>
          <a:lstStyle/>
          <a:p>
            <a:r>
              <a:rPr lang="en-US" sz="3200" dirty="0"/>
              <a:t>15 But, The Lord </a:t>
            </a:r>
            <a:r>
              <a:rPr lang="en-US" sz="3200" dirty="0" err="1"/>
              <a:t>liveth</a:t>
            </a:r>
            <a:r>
              <a:rPr lang="en-US" sz="3200" dirty="0"/>
              <a:t>, that brought up the children of Israel from the land of the north, and from all the lands whither he had driven them: and I will bring them again into their land that I gave unto their fathers.</a:t>
            </a:r>
            <a:br>
              <a:rPr lang="en-US" sz="3200" dirty="0"/>
            </a:br>
            <a:r>
              <a:rPr lang="en-US" sz="3200" dirty="0"/>
              <a:t>16 Behold, I will send for many fishers, saith the Lord, and they shall fish them; and after will I send for many hunters, and they shall hunt them from every mountain, and from every hill, and out of the holes of the rocks.</a:t>
            </a:r>
          </a:p>
        </p:txBody>
      </p:sp>
      <p:sp>
        <p:nvSpPr>
          <p:cNvPr id="3" name="Subtitle 2">
            <a:extLst>
              <a:ext uri="{FF2B5EF4-FFF2-40B4-BE49-F238E27FC236}">
                <a16:creationId xmlns:a16="http://schemas.microsoft.com/office/drawing/2014/main" id="{B6B049D6-4459-804D-C3F6-8BF5351BCA47}"/>
              </a:ext>
            </a:extLst>
          </p:cNvPr>
          <p:cNvSpPr>
            <a:spLocks noGrp="1"/>
          </p:cNvSpPr>
          <p:nvPr>
            <p:ph type="subTitle" idx="1"/>
          </p:nvPr>
        </p:nvSpPr>
        <p:spPr>
          <a:xfrm>
            <a:off x="810001" y="5280847"/>
            <a:ext cx="10572000" cy="641488"/>
          </a:xfrm>
        </p:spPr>
        <p:txBody>
          <a:bodyPr>
            <a:noAutofit/>
          </a:bodyPr>
          <a:lstStyle/>
          <a:p>
            <a:r>
              <a:rPr lang="en-US" sz="3200" dirty="0"/>
              <a:t>Jeremiah 16:15-16</a:t>
            </a:r>
          </a:p>
        </p:txBody>
      </p:sp>
    </p:spTree>
    <p:extLst>
      <p:ext uri="{BB962C8B-B14F-4D97-AF65-F5344CB8AC3E}">
        <p14:creationId xmlns:p14="http://schemas.microsoft.com/office/powerpoint/2010/main" val="3470639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E8ACA-8504-AA74-E848-785257F0F001}"/>
              </a:ext>
            </a:extLst>
          </p:cNvPr>
          <p:cNvSpPr>
            <a:spLocks noGrp="1"/>
          </p:cNvSpPr>
          <p:nvPr>
            <p:ph type="title"/>
          </p:nvPr>
        </p:nvSpPr>
        <p:spPr/>
        <p:txBody>
          <a:bodyPr/>
          <a:lstStyle/>
          <a:p>
            <a:r>
              <a:rPr lang="en-US" dirty="0"/>
              <a:t>Fishers of Men</a:t>
            </a:r>
          </a:p>
        </p:txBody>
      </p:sp>
      <p:pic>
        <p:nvPicPr>
          <p:cNvPr id="10242" name="Picture 2" descr="From Fishermen to Fishers of Men : Free Gift From God">
            <a:extLst>
              <a:ext uri="{FF2B5EF4-FFF2-40B4-BE49-F238E27FC236}">
                <a16:creationId xmlns:a16="http://schemas.microsoft.com/office/drawing/2014/main" id="{5D1844C6-BB7B-3708-B4B9-0D41FAA431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180"/>
          <a:stretch/>
        </p:blipFill>
        <p:spPr bwMode="auto">
          <a:xfrm>
            <a:off x="850985" y="4415405"/>
            <a:ext cx="4565547" cy="225043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B2D6ACF5-8948-955C-F09C-E5E4E3C21D24}"/>
              </a:ext>
            </a:extLst>
          </p:cNvPr>
          <p:cNvSpPr>
            <a:spLocks noGrp="1"/>
          </p:cNvSpPr>
          <p:nvPr>
            <p:ph type="body" idx="1"/>
          </p:nvPr>
        </p:nvSpPr>
        <p:spPr/>
        <p:txBody>
          <a:bodyPr/>
          <a:lstStyle/>
          <a:p>
            <a:r>
              <a:rPr lang="en-US" dirty="0"/>
              <a:t>SDA COMMENTARY on LUKE 5:10</a:t>
            </a:r>
          </a:p>
        </p:txBody>
      </p:sp>
      <p:sp>
        <p:nvSpPr>
          <p:cNvPr id="4" name="Text Placeholder 3">
            <a:extLst>
              <a:ext uri="{FF2B5EF4-FFF2-40B4-BE49-F238E27FC236}">
                <a16:creationId xmlns:a16="http://schemas.microsoft.com/office/drawing/2014/main" id="{C79C19A1-C1BA-BF4B-5EBF-6279BAB1FC26}"/>
              </a:ext>
            </a:extLst>
          </p:cNvPr>
          <p:cNvSpPr>
            <a:spLocks noGrp="1"/>
          </p:cNvSpPr>
          <p:nvPr>
            <p:ph type="body" sz="quarter" idx="16"/>
          </p:nvPr>
        </p:nvSpPr>
        <p:spPr>
          <a:xfrm>
            <a:off x="7599285" y="1047564"/>
            <a:ext cx="3915053" cy="5276323"/>
          </a:xfrm>
        </p:spPr>
        <p:txBody>
          <a:bodyPr>
            <a:noAutofit/>
          </a:bodyPr>
          <a:lstStyle/>
          <a:p>
            <a:r>
              <a:rPr lang="en-US" sz="3000" dirty="0"/>
              <a:t>What a contrast! All their lives they had caught fish, which died as a result of capture; henceforth they were to catch men, “that they might have life, and that they might have it more abundantly.”</a:t>
            </a:r>
          </a:p>
        </p:txBody>
      </p:sp>
    </p:spTree>
    <p:extLst>
      <p:ext uri="{BB962C8B-B14F-4D97-AF65-F5344CB8AC3E}">
        <p14:creationId xmlns:p14="http://schemas.microsoft.com/office/powerpoint/2010/main" val="1688614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EDDF17-BBC0-BF00-1100-089831FC9529}"/>
              </a:ext>
            </a:extLst>
          </p:cNvPr>
          <p:cNvSpPr>
            <a:spLocks noGrp="1"/>
          </p:cNvSpPr>
          <p:nvPr>
            <p:ph type="body" idx="1"/>
          </p:nvPr>
        </p:nvSpPr>
        <p:spPr>
          <a:xfrm>
            <a:off x="527212" y="470517"/>
            <a:ext cx="5189857" cy="1225118"/>
          </a:xfrm>
        </p:spPr>
        <p:txBody>
          <a:bodyPr/>
          <a:lstStyle/>
          <a:p>
            <a:r>
              <a:rPr lang="en-US" sz="5400" b="1" dirty="0"/>
              <a:t>Matthew 1:1-2</a:t>
            </a:r>
          </a:p>
        </p:txBody>
      </p:sp>
      <p:sp>
        <p:nvSpPr>
          <p:cNvPr id="4" name="Content Placeholder 3">
            <a:extLst>
              <a:ext uri="{FF2B5EF4-FFF2-40B4-BE49-F238E27FC236}">
                <a16:creationId xmlns:a16="http://schemas.microsoft.com/office/drawing/2014/main" id="{81088B75-CB64-266B-4ECB-44266F482B03}"/>
              </a:ext>
            </a:extLst>
          </p:cNvPr>
          <p:cNvSpPr>
            <a:spLocks noGrp="1"/>
          </p:cNvSpPr>
          <p:nvPr>
            <p:ph sz="half" idx="2"/>
          </p:nvPr>
        </p:nvSpPr>
        <p:spPr>
          <a:xfrm>
            <a:off x="239697" y="2157274"/>
            <a:ext cx="5764888" cy="4616388"/>
          </a:xfrm>
        </p:spPr>
        <p:txBody>
          <a:bodyPr>
            <a:noAutofit/>
          </a:bodyPr>
          <a:lstStyle/>
          <a:p>
            <a:r>
              <a:rPr lang="en-US" sz="3200" dirty="0"/>
              <a:t>1 The book of the generation of Jesus Christ, the son of David, the son of Abraham.</a:t>
            </a:r>
          </a:p>
          <a:p>
            <a:r>
              <a:rPr lang="en-US" sz="3200" dirty="0"/>
              <a:t>2 Abraham begat Isaac; and Isaac begat Jacob; and Jacob begat Judas and his brethren;</a:t>
            </a:r>
          </a:p>
        </p:txBody>
      </p:sp>
      <p:sp>
        <p:nvSpPr>
          <p:cNvPr id="5" name="Text Placeholder 4">
            <a:extLst>
              <a:ext uri="{FF2B5EF4-FFF2-40B4-BE49-F238E27FC236}">
                <a16:creationId xmlns:a16="http://schemas.microsoft.com/office/drawing/2014/main" id="{0F643189-4024-978A-D457-974FD0F899DE}"/>
              </a:ext>
            </a:extLst>
          </p:cNvPr>
          <p:cNvSpPr>
            <a:spLocks noGrp="1"/>
          </p:cNvSpPr>
          <p:nvPr>
            <p:ph type="body" sz="quarter" idx="3"/>
          </p:nvPr>
        </p:nvSpPr>
        <p:spPr>
          <a:xfrm>
            <a:off x="6004585" y="470516"/>
            <a:ext cx="5194583" cy="1225117"/>
          </a:xfrm>
        </p:spPr>
        <p:txBody>
          <a:bodyPr/>
          <a:lstStyle/>
          <a:p>
            <a:r>
              <a:rPr lang="en-US" sz="5400" b="1" dirty="0"/>
              <a:t>Luke 1:5</a:t>
            </a:r>
          </a:p>
        </p:txBody>
      </p:sp>
      <p:sp>
        <p:nvSpPr>
          <p:cNvPr id="6" name="Content Placeholder 5">
            <a:extLst>
              <a:ext uri="{FF2B5EF4-FFF2-40B4-BE49-F238E27FC236}">
                <a16:creationId xmlns:a16="http://schemas.microsoft.com/office/drawing/2014/main" id="{38C999FF-43BF-C521-5E1F-E8C85CDE4E6A}"/>
              </a:ext>
            </a:extLst>
          </p:cNvPr>
          <p:cNvSpPr>
            <a:spLocks noGrp="1"/>
          </p:cNvSpPr>
          <p:nvPr>
            <p:ph sz="quarter" idx="4"/>
          </p:nvPr>
        </p:nvSpPr>
        <p:spPr>
          <a:xfrm>
            <a:off x="6187415" y="2157274"/>
            <a:ext cx="5764888" cy="4483223"/>
          </a:xfrm>
        </p:spPr>
        <p:txBody>
          <a:bodyPr>
            <a:noAutofit/>
          </a:bodyPr>
          <a:lstStyle/>
          <a:p>
            <a:r>
              <a:rPr lang="en-US" sz="3000" dirty="0"/>
              <a:t>5 There was in the days of Herod, the king of Judaea, a certain priest named Zacharias, of the course of Abia: and his wife was of the daughters of Aaron, and her name was Elisabeth…</a:t>
            </a:r>
          </a:p>
        </p:txBody>
      </p:sp>
    </p:spTree>
    <p:extLst>
      <p:ext uri="{BB962C8B-B14F-4D97-AF65-F5344CB8AC3E}">
        <p14:creationId xmlns:p14="http://schemas.microsoft.com/office/powerpoint/2010/main" val="1618043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Demoniac</a:t>
            </a:r>
            <a:br>
              <a:rPr lang="en-US" sz="3600" dirty="0"/>
            </a:br>
            <a:r>
              <a:rPr lang="en-US" sz="3600" dirty="0"/>
              <a:t>Mark 1:21-28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21 And they went into Capernaum; and straightway on the sabbath day he entered into the synagogue, and taught.</a:t>
            </a:r>
          </a:p>
          <a:p>
            <a:r>
              <a:rPr lang="en-US" sz="3600" dirty="0"/>
              <a:t>22 And they were astonished at his doctrine: for he taught them as one that had authority, and not as the scribes.</a:t>
            </a:r>
          </a:p>
        </p:txBody>
      </p:sp>
      <p:pic>
        <p:nvPicPr>
          <p:cNvPr id="11266" name="Picture 2" descr="The Sunday Message in Athens: Luke 4:16-30 | Mark's Blog">
            <a:extLst>
              <a:ext uri="{FF2B5EF4-FFF2-40B4-BE49-F238E27FC236}">
                <a16:creationId xmlns:a16="http://schemas.microsoft.com/office/drawing/2014/main" id="{A115454A-72B3-B309-25E4-6522459EE1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25" t="5942" r="30573" b="5856"/>
          <a:stretch/>
        </p:blipFill>
        <p:spPr bwMode="auto">
          <a:xfrm>
            <a:off x="1073151" y="2334638"/>
            <a:ext cx="3547533" cy="4226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484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p:txBody>
          <a:bodyPr>
            <a:normAutofit fontScale="90000"/>
          </a:bodyPr>
          <a:lstStyle/>
          <a:p>
            <a:pPr algn="ctr"/>
            <a:r>
              <a:rPr lang="en-US" sz="5400" b="1" dirty="0">
                <a:solidFill>
                  <a:schemeClr val="accent1">
                    <a:lumMod val="60000"/>
                    <a:lumOff val="40000"/>
                  </a:schemeClr>
                </a:solidFill>
              </a:rPr>
              <a:t>Teaching with Authority</a:t>
            </a:r>
          </a:p>
        </p:txBody>
      </p:sp>
      <p:pic>
        <p:nvPicPr>
          <p:cNvPr id="6" name="Picture Placeholder 5">
            <a:extLst>
              <a:ext uri="{FF2B5EF4-FFF2-40B4-BE49-F238E27FC236}">
                <a16:creationId xmlns:a16="http://schemas.microsoft.com/office/drawing/2014/main" id="{6CA3E2A8-1669-84C1-9FCA-FD42808EABA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p:txBody>
          <a:bodyPr>
            <a:noAutofit/>
          </a:bodyPr>
          <a:lstStyle/>
          <a:p>
            <a:r>
              <a:rPr lang="en-US" sz="3200" dirty="0"/>
              <a:t>This characteristic set the teaching of Christ in strong contrast with that of the scribes, and was commented on again and again by those who heard Him</a:t>
            </a:r>
          </a:p>
        </p:txBody>
      </p:sp>
    </p:spTree>
    <p:extLst>
      <p:ext uri="{BB962C8B-B14F-4D97-AF65-F5344CB8AC3E}">
        <p14:creationId xmlns:p14="http://schemas.microsoft.com/office/powerpoint/2010/main" val="891365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p:txBody>
          <a:bodyPr>
            <a:normAutofit fontScale="90000"/>
          </a:bodyPr>
          <a:lstStyle/>
          <a:p>
            <a:pPr algn="ctr"/>
            <a:r>
              <a:rPr lang="en-US" sz="5400" b="1" dirty="0">
                <a:solidFill>
                  <a:schemeClr val="accent1">
                    <a:lumMod val="60000"/>
                    <a:lumOff val="40000"/>
                  </a:schemeClr>
                </a:solidFill>
              </a:rPr>
              <a:t>Teaching with Authority</a:t>
            </a:r>
          </a:p>
        </p:txBody>
      </p:sp>
      <p:pic>
        <p:nvPicPr>
          <p:cNvPr id="6" name="Picture Placeholder 5">
            <a:extLst>
              <a:ext uri="{FF2B5EF4-FFF2-40B4-BE49-F238E27FC236}">
                <a16:creationId xmlns:a16="http://schemas.microsoft.com/office/drawing/2014/main" id="{73F94465-6A37-77CD-E049-0E6A9C75D8F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630" r="17630"/>
          <a:stretch>
            <a:fillRect/>
          </a:stretch>
        </p:blipFill>
        <p:spPr/>
      </p:pic>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814728" y="2344684"/>
            <a:ext cx="5279156" cy="3516365"/>
          </a:xfrm>
        </p:spPr>
        <p:txBody>
          <a:bodyPr>
            <a:noAutofit/>
          </a:bodyPr>
          <a:lstStyle/>
          <a:p>
            <a:r>
              <a:rPr lang="en-US" sz="3200" dirty="0"/>
              <a:t>Instead of dwelling upon what men of past ages had thought and written, and appealing to this as authority, He spoke forth as having authority in Himself directly from the Father. </a:t>
            </a:r>
          </a:p>
        </p:txBody>
      </p:sp>
    </p:spTree>
    <p:extLst>
      <p:ext uri="{BB962C8B-B14F-4D97-AF65-F5344CB8AC3E}">
        <p14:creationId xmlns:p14="http://schemas.microsoft.com/office/powerpoint/2010/main" val="676365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814728" y="348144"/>
            <a:ext cx="4852988" cy="1617163"/>
          </a:xfrm>
        </p:spPr>
        <p:txBody>
          <a:bodyPr>
            <a:normAutofit fontScale="90000"/>
          </a:bodyPr>
          <a:lstStyle/>
          <a:p>
            <a:pPr algn="ctr"/>
            <a:r>
              <a:rPr lang="en-US" sz="5400" b="1" dirty="0">
                <a:solidFill>
                  <a:schemeClr val="accent1">
                    <a:lumMod val="60000"/>
                    <a:lumOff val="40000"/>
                  </a:schemeClr>
                </a:solidFill>
              </a:rPr>
              <a:t>Teaching with Authority</a:t>
            </a:r>
          </a:p>
        </p:txBody>
      </p:sp>
      <p:pic>
        <p:nvPicPr>
          <p:cNvPr id="6" name="Picture Placeholder 5">
            <a:extLst>
              <a:ext uri="{FF2B5EF4-FFF2-40B4-BE49-F238E27FC236}">
                <a16:creationId xmlns:a16="http://schemas.microsoft.com/office/drawing/2014/main" id="{BDFEF12C-9D1E-35B5-C7D6-1FD1C493AD8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889" r="24889"/>
          <a:stretch>
            <a:fillRect/>
          </a:stretch>
        </p:blipFill>
        <p:spPr/>
      </p:pic>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814728" y="1819072"/>
            <a:ext cx="4852988" cy="4041977"/>
          </a:xfrm>
        </p:spPr>
        <p:txBody>
          <a:bodyPr>
            <a:noAutofit/>
          </a:bodyPr>
          <a:lstStyle/>
          <a:p>
            <a:r>
              <a:rPr lang="en-US" sz="3000" dirty="0"/>
              <a:t>The scribes were wont to say that a certain rabbi had said thus and so, whereas Jesus declared, “I say unto you.” It is true today as it was then that only the preaching of spiritual certainties can bring healing to the sin-sick souls of men.</a:t>
            </a:r>
          </a:p>
        </p:txBody>
      </p:sp>
    </p:spTree>
    <p:extLst>
      <p:ext uri="{BB962C8B-B14F-4D97-AF65-F5344CB8AC3E}">
        <p14:creationId xmlns:p14="http://schemas.microsoft.com/office/powerpoint/2010/main" val="2917346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Demoniac</a:t>
            </a:r>
            <a:br>
              <a:rPr lang="en-US" sz="3600" dirty="0"/>
            </a:br>
            <a:r>
              <a:rPr lang="en-US" sz="3600" dirty="0"/>
              <a:t>Mark 1:23-28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23 And there was in their synagogue a man with an unclean spirit; and he cried out,</a:t>
            </a:r>
          </a:p>
          <a:p>
            <a:r>
              <a:rPr lang="en-US" sz="3600" dirty="0"/>
              <a:t>24 Saying, Let us alone; what have we to do with thee, thou Jesus of Nazareth? art thou come to destroy us? I know thee who thou art, the Holy One of God.</a:t>
            </a:r>
          </a:p>
        </p:txBody>
      </p:sp>
      <p:pic>
        <p:nvPicPr>
          <p:cNvPr id="12290" name="Picture 2" descr="Jesus delivers a demon possessed man in the synagogue. (Mark 1:21-28, Luke  4:31-37) | Historical jesus, Jesus, Disciple">
            <a:extLst>
              <a:ext uri="{FF2B5EF4-FFF2-40B4-BE49-F238E27FC236}">
                <a16:creationId xmlns:a16="http://schemas.microsoft.com/office/drawing/2014/main" id="{4B6BAAD6-7B2D-1B52-CCD5-19D586F7E4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b="3994"/>
          <a:stretch/>
        </p:blipFill>
        <p:spPr bwMode="auto">
          <a:xfrm>
            <a:off x="1386147" y="2475618"/>
            <a:ext cx="2921540" cy="420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775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Demoniac</a:t>
            </a:r>
            <a:br>
              <a:rPr lang="en-US" sz="3600" dirty="0"/>
            </a:br>
            <a:r>
              <a:rPr lang="en-US" sz="3600" dirty="0"/>
              <a:t>Mark 1:25-28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25 And Jesus rebuked him, saying, Hold thy peace, and come out of him.</a:t>
            </a:r>
          </a:p>
          <a:p>
            <a:r>
              <a:rPr lang="en-US" sz="3600" dirty="0"/>
              <a:t>26 And when the unclean spirit had torn him, and cried with a loud voice, he came out of him.</a:t>
            </a:r>
          </a:p>
        </p:txBody>
      </p:sp>
      <p:pic>
        <p:nvPicPr>
          <p:cNvPr id="13316" name="Picture 4" descr="Jesus delivers a demon possessed man in the synagogue. (Mark 1:21-28, Luke  4:31-37)">
            <a:extLst>
              <a:ext uri="{FF2B5EF4-FFF2-40B4-BE49-F238E27FC236}">
                <a16:creationId xmlns:a16="http://schemas.microsoft.com/office/drawing/2014/main" id="{2AFD8816-9F16-584D-8910-4766714A31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14" r="12423"/>
          <a:stretch/>
        </p:blipFill>
        <p:spPr bwMode="auto">
          <a:xfrm>
            <a:off x="933855" y="2538919"/>
            <a:ext cx="3686830" cy="3266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347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Demoniac</a:t>
            </a:r>
            <a:br>
              <a:rPr lang="en-US" sz="3600" dirty="0"/>
            </a:br>
            <a:r>
              <a:rPr lang="en-US" sz="3600" dirty="0"/>
              <a:t>Mark 1:25-28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27 And they were all amazed, insomuch that they questioned among themselves, saying, What thing is this? what new doctrine is this? for with authority </a:t>
            </a:r>
            <a:r>
              <a:rPr lang="en-US" sz="3200" dirty="0" err="1"/>
              <a:t>commandeth</a:t>
            </a:r>
            <a:r>
              <a:rPr lang="en-US" sz="3200" dirty="0"/>
              <a:t> he even the unclean spirits, and they do obey him.</a:t>
            </a:r>
          </a:p>
          <a:p>
            <a:r>
              <a:rPr lang="en-US" sz="3200" dirty="0"/>
              <a:t>28 And immediately his fame spread abroad throughout all the region round about Galilee.</a:t>
            </a:r>
          </a:p>
        </p:txBody>
      </p:sp>
      <p:pic>
        <p:nvPicPr>
          <p:cNvPr id="4" name="Picture 2" descr="James Martin, SJ on X: &quot;Gospel: The demon in the possessed man recognizes  Jesus immediately and shouts at him in the synagogue in Capernaum. Why?  Evil sees good as a mortal threat">
            <a:extLst>
              <a:ext uri="{FF2B5EF4-FFF2-40B4-BE49-F238E27FC236}">
                <a16:creationId xmlns:a16="http://schemas.microsoft.com/office/drawing/2014/main" id="{59D12155-4F80-610D-F776-FE4316504B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620" r="20181"/>
          <a:stretch/>
        </p:blipFill>
        <p:spPr bwMode="auto">
          <a:xfrm>
            <a:off x="1073151" y="2402731"/>
            <a:ext cx="3381749" cy="431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088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1:29-45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583660" y="1420238"/>
            <a:ext cx="5194570" cy="4440812"/>
          </a:xfrm>
        </p:spPr>
        <p:txBody>
          <a:bodyPr>
            <a:noAutofit/>
          </a:bodyPr>
          <a:lstStyle/>
          <a:p>
            <a:r>
              <a:rPr lang="en-US" sz="3000" dirty="0"/>
              <a:t>29 And forthwith, when they were come out of the synagogue, they entered into the house of Simon and Andrew, with James and John.</a:t>
            </a:r>
          </a:p>
          <a:p>
            <a:r>
              <a:rPr lang="en-US" sz="3000" dirty="0"/>
              <a:t>30 But Simon's wife's mother lay sick of a fever, and anon they tell him of her.</a:t>
            </a:r>
          </a:p>
        </p:txBody>
      </p:sp>
      <p:pic>
        <p:nvPicPr>
          <p:cNvPr id="8" name="Picture Placeholder 7">
            <a:extLst>
              <a:ext uri="{FF2B5EF4-FFF2-40B4-BE49-F238E27FC236}">
                <a16:creationId xmlns:a16="http://schemas.microsoft.com/office/drawing/2014/main" id="{EDCAA0C7-E7E3-CDAC-4552-5FDDF3661240}"/>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9855" t="9505" r="17446" b="-1302"/>
          <a:stretch/>
        </p:blipFill>
        <p:spPr>
          <a:xfrm>
            <a:off x="6098117" y="0"/>
            <a:ext cx="6093883" cy="6858000"/>
          </a:xfrm>
        </p:spPr>
      </p:pic>
    </p:spTree>
    <p:extLst>
      <p:ext uri="{BB962C8B-B14F-4D97-AF65-F5344CB8AC3E}">
        <p14:creationId xmlns:p14="http://schemas.microsoft.com/office/powerpoint/2010/main" val="3447217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1:32-45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583660" y="1420238"/>
            <a:ext cx="5194570" cy="4440812"/>
          </a:xfrm>
        </p:spPr>
        <p:txBody>
          <a:bodyPr>
            <a:noAutofit/>
          </a:bodyPr>
          <a:lstStyle/>
          <a:p>
            <a:r>
              <a:rPr lang="en-US" sz="3000" dirty="0"/>
              <a:t>32 And at even, when the sun did set, they brought unto him all that were diseased, and them that were possessed with devils.</a:t>
            </a:r>
          </a:p>
          <a:p>
            <a:r>
              <a:rPr lang="en-US" sz="3000" dirty="0"/>
              <a:t>33 And all the city was gathered together at the door.</a:t>
            </a:r>
          </a:p>
          <a:p>
            <a:endParaRPr lang="en-US" sz="3000" dirty="0"/>
          </a:p>
        </p:txBody>
      </p:sp>
      <p:pic>
        <p:nvPicPr>
          <p:cNvPr id="7" name="Picture Placeholder 6">
            <a:extLst>
              <a:ext uri="{FF2B5EF4-FFF2-40B4-BE49-F238E27FC236}">
                <a16:creationId xmlns:a16="http://schemas.microsoft.com/office/drawing/2014/main" id="{2F8425FA-8761-FC3C-EBBD-9219CB7C929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340" r="23340"/>
          <a:stretch>
            <a:fillRect/>
          </a:stretch>
        </p:blipFill>
        <p:spPr/>
      </p:pic>
    </p:spTree>
    <p:extLst>
      <p:ext uri="{BB962C8B-B14F-4D97-AF65-F5344CB8AC3E}">
        <p14:creationId xmlns:p14="http://schemas.microsoft.com/office/powerpoint/2010/main" val="2182076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1:34-45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583660" y="1420238"/>
            <a:ext cx="5408578" cy="4440812"/>
          </a:xfrm>
        </p:spPr>
        <p:txBody>
          <a:bodyPr>
            <a:noAutofit/>
          </a:bodyPr>
          <a:lstStyle/>
          <a:p>
            <a:r>
              <a:rPr lang="en-US" sz="3000" dirty="0"/>
              <a:t>34 And he healed many that were sick of divers diseases, and cast out many devils; and suffered not the devils to speak, because they knew him.</a:t>
            </a:r>
          </a:p>
          <a:p>
            <a:r>
              <a:rPr lang="en-US" sz="3000" dirty="0"/>
              <a:t>35 And in the morning, rising up a great while before day, he went out, and departed into a solitary place, and there prayed.</a:t>
            </a:r>
          </a:p>
        </p:txBody>
      </p:sp>
      <p:pic>
        <p:nvPicPr>
          <p:cNvPr id="8" name="Picture Placeholder 7">
            <a:extLst>
              <a:ext uri="{FF2B5EF4-FFF2-40B4-BE49-F238E27FC236}">
                <a16:creationId xmlns:a16="http://schemas.microsoft.com/office/drawing/2014/main" id="{BC591C95-532D-01F5-12E8-BF838EDCE5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340" r="23340"/>
          <a:stretch>
            <a:fillRect/>
          </a:stretch>
        </p:blipFill>
        <p:spPr/>
      </p:pic>
    </p:spTree>
    <p:extLst>
      <p:ext uri="{BB962C8B-B14F-4D97-AF65-F5344CB8AC3E}">
        <p14:creationId xmlns:p14="http://schemas.microsoft.com/office/powerpoint/2010/main" val="344519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EDDF17-BBC0-BF00-1100-089831FC9529}"/>
              </a:ext>
            </a:extLst>
          </p:cNvPr>
          <p:cNvSpPr>
            <a:spLocks noGrp="1"/>
          </p:cNvSpPr>
          <p:nvPr>
            <p:ph type="body" idx="1"/>
          </p:nvPr>
        </p:nvSpPr>
        <p:spPr>
          <a:xfrm>
            <a:off x="527212" y="470517"/>
            <a:ext cx="5189857" cy="1225118"/>
          </a:xfrm>
        </p:spPr>
        <p:txBody>
          <a:bodyPr/>
          <a:lstStyle/>
          <a:p>
            <a:r>
              <a:rPr lang="en-US" sz="6000" b="1" dirty="0"/>
              <a:t>John 1:1-3</a:t>
            </a:r>
          </a:p>
        </p:txBody>
      </p:sp>
      <p:sp>
        <p:nvSpPr>
          <p:cNvPr id="4" name="Content Placeholder 3">
            <a:extLst>
              <a:ext uri="{FF2B5EF4-FFF2-40B4-BE49-F238E27FC236}">
                <a16:creationId xmlns:a16="http://schemas.microsoft.com/office/drawing/2014/main" id="{81088B75-CB64-266B-4ECB-44266F482B03}"/>
              </a:ext>
            </a:extLst>
          </p:cNvPr>
          <p:cNvSpPr>
            <a:spLocks noGrp="1"/>
          </p:cNvSpPr>
          <p:nvPr>
            <p:ph sz="half" idx="2"/>
          </p:nvPr>
        </p:nvSpPr>
        <p:spPr>
          <a:xfrm>
            <a:off x="239697" y="2157274"/>
            <a:ext cx="5947718" cy="4616388"/>
          </a:xfrm>
        </p:spPr>
        <p:txBody>
          <a:bodyPr>
            <a:noAutofit/>
          </a:bodyPr>
          <a:lstStyle/>
          <a:p>
            <a:r>
              <a:rPr lang="en-US" sz="2900" dirty="0"/>
              <a:t>1 In the beginning was the Word, and the Word was with God, and the Word was God.</a:t>
            </a:r>
          </a:p>
          <a:p>
            <a:r>
              <a:rPr lang="en-US" sz="2900" dirty="0"/>
              <a:t>2 The same was in the beginning with God.</a:t>
            </a:r>
          </a:p>
          <a:p>
            <a:r>
              <a:rPr lang="en-US" sz="2900" dirty="0"/>
              <a:t>3 All things were made by him; and without him was not any thing made that was made.</a:t>
            </a:r>
          </a:p>
        </p:txBody>
      </p:sp>
      <p:sp>
        <p:nvSpPr>
          <p:cNvPr id="5" name="Text Placeholder 4">
            <a:extLst>
              <a:ext uri="{FF2B5EF4-FFF2-40B4-BE49-F238E27FC236}">
                <a16:creationId xmlns:a16="http://schemas.microsoft.com/office/drawing/2014/main" id="{0F643189-4024-978A-D457-974FD0F899DE}"/>
              </a:ext>
            </a:extLst>
          </p:cNvPr>
          <p:cNvSpPr>
            <a:spLocks noGrp="1"/>
          </p:cNvSpPr>
          <p:nvPr>
            <p:ph type="body" sz="quarter" idx="3"/>
          </p:nvPr>
        </p:nvSpPr>
        <p:spPr>
          <a:xfrm>
            <a:off x="6004585" y="470516"/>
            <a:ext cx="5194583" cy="1225117"/>
          </a:xfrm>
        </p:spPr>
        <p:txBody>
          <a:bodyPr/>
          <a:lstStyle/>
          <a:p>
            <a:r>
              <a:rPr lang="en-US" sz="6000" b="1" dirty="0"/>
              <a:t>Mark 1:1-2</a:t>
            </a:r>
          </a:p>
        </p:txBody>
      </p:sp>
      <p:sp>
        <p:nvSpPr>
          <p:cNvPr id="6" name="Content Placeholder 5">
            <a:extLst>
              <a:ext uri="{FF2B5EF4-FFF2-40B4-BE49-F238E27FC236}">
                <a16:creationId xmlns:a16="http://schemas.microsoft.com/office/drawing/2014/main" id="{38C999FF-43BF-C521-5E1F-E8C85CDE4E6A}"/>
              </a:ext>
            </a:extLst>
          </p:cNvPr>
          <p:cNvSpPr>
            <a:spLocks noGrp="1"/>
          </p:cNvSpPr>
          <p:nvPr>
            <p:ph sz="quarter" idx="4"/>
          </p:nvPr>
        </p:nvSpPr>
        <p:spPr>
          <a:xfrm>
            <a:off x="6187415" y="2157274"/>
            <a:ext cx="5764888" cy="4483223"/>
          </a:xfrm>
        </p:spPr>
        <p:txBody>
          <a:bodyPr>
            <a:noAutofit/>
          </a:bodyPr>
          <a:lstStyle/>
          <a:p>
            <a:r>
              <a:rPr lang="en-US" sz="3000" dirty="0"/>
              <a:t>1 The beginning of the gospel of </a:t>
            </a:r>
            <a:r>
              <a:rPr lang="en-US" sz="3000" b="1" dirty="0">
                <a:solidFill>
                  <a:schemeClr val="accent1">
                    <a:lumMod val="40000"/>
                    <a:lumOff val="60000"/>
                  </a:schemeClr>
                </a:solidFill>
              </a:rPr>
              <a:t>Jesus Christ, the Son of God</a:t>
            </a:r>
            <a:r>
              <a:rPr lang="en-US" sz="3000" dirty="0"/>
              <a:t>;</a:t>
            </a:r>
          </a:p>
          <a:p>
            <a:r>
              <a:rPr lang="en-US" sz="3000" dirty="0"/>
              <a:t>2 As it is written in the prophets, Behold, I send my messenger before thy face, which shall prepare thy way before thee.</a:t>
            </a:r>
          </a:p>
        </p:txBody>
      </p:sp>
    </p:spTree>
    <p:extLst>
      <p:ext uri="{BB962C8B-B14F-4D97-AF65-F5344CB8AC3E}">
        <p14:creationId xmlns:p14="http://schemas.microsoft.com/office/powerpoint/2010/main" val="929975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1:36-45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418289" y="1420238"/>
            <a:ext cx="5573949" cy="4440812"/>
          </a:xfrm>
        </p:spPr>
        <p:txBody>
          <a:bodyPr>
            <a:noAutofit/>
          </a:bodyPr>
          <a:lstStyle/>
          <a:p>
            <a:r>
              <a:rPr lang="en-US" sz="3000" dirty="0"/>
              <a:t>36 And Simon and they that were with him followed after him.</a:t>
            </a:r>
          </a:p>
          <a:p>
            <a:r>
              <a:rPr lang="en-US" sz="3000" dirty="0"/>
              <a:t>37 And when they had found him, they said unto him, All men seek for thee.</a:t>
            </a:r>
          </a:p>
          <a:p>
            <a:r>
              <a:rPr lang="en-US" sz="3000" dirty="0"/>
              <a:t>38 And he said unto them, Let us go into the next towns, that I may preach there also: for therefore came I forth.  </a:t>
            </a:r>
          </a:p>
        </p:txBody>
      </p:sp>
      <p:pic>
        <p:nvPicPr>
          <p:cNvPr id="7" name="Picture Placeholder 6">
            <a:extLst>
              <a:ext uri="{FF2B5EF4-FFF2-40B4-BE49-F238E27FC236}">
                <a16:creationId xmlns:a16="http://schemas.microsoft.com/office/drawing/2014/main" id="{4BE88E8D-701E-435F-3D10-A8D91A83E9B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230" r="18230"/>
          <a:stretch>
            <a:fillRect/>
          </a:stretch>
        </p:blipFill>
        <p:spPr/>
      </p:pic>
    </p:spTree>
    <p:extLst>
      <p:ext uri="{BB962C8B-B14F-4D97-AF65-F5344CB8AC3E}">
        <p14:creationId xmlns:p14="http://schemas.microsoft.com/office/powerpoint/2010/main" val="1488597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F5146-CAE3-8251-AFD0-D8D47D2D6A77}"/>
              </a:ext>
            </a:extLst>
          </p:cNvPr>
          <p:cNvSpPr>
            <a:spLocks noGrp="1"/>
          </p:cNvSpPr>
          <p:nvPr>
            <p:ph type="title"/>
          </p:nvPr>
        </p:nvSpPr>
        <p:spPr/>
        <p:txBody>
          <a:bodyPr/>
          <a:lstStyle/>
          <a:p>
            <a:r>
              <a:rPr lang="en-US" dirty="0"/>
              <a:t>The Perils of Fame (SDA Commentary)</a:t>
            </a:r>
          </a:p>
        </p:txBody>
      </p:sp>
      <p:sp>
        <p:nvSpPr>
          <p:cNvPr id="3" name="Content Placeholder 2">
            <a:extLst>
              <a:ext uri="{FF2B5EF4-FFF2-40B4-BE49-F238E27FC236}">
                <a16:creationId xmlns:a16="http://schemas.microsoft.com/office/drawing/2014/main" id="{C9E1E7A0-F25C-80F0-CB67-5C9C3CA7B2F5}"/>
              </a:ext>
            </a:extLst>
          </p:cNvPr>
          <p:cNvSpPr>
            <a:spLocks noGrp="1"/>
          </p:cNvSpPr>
          <p:nvPr>
            <p:ph idx="1"/>
          </p:nvPr>
        </p:nvSpPr>
        <p:spPr/>
        <p:txBody>
          <a:bodyPr>
            <a:noAutofit/>
          </a:bodyPr>
          <a:lstStyle/>
          <a:p>
            <a:pPr marL="0" indent="0">
              <a:buNone/>
            </a:pPr>
            <a:r>
              <a:rPr lang="en-US" sz="3200" dirty="0"/>
              <a:t>Jesus proposed to retreat before the sudden wave of popularity that was about to submerge the true objectives of His ministry. More harm than good would result from acceding to the unenlightened clamor of the people, and He refused to be ensnared. </a:t>
            </a:r>
          </a:p>
        </p:txBody>
      </p:sp>
    </p:spTree>
    <p:extLst>
      <p:ext uri="{BB962C8B-B14F-4D97-AF65-F5344CB8AC3E}">
        <p14:creationId xmlns:p14="http://schemas.microsoft.com/office/powerpoint/2010/main" val="2393354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F5146-CAE3-8251-AFD0-D8D47D2D6A77}"/>
              </a:ext>
            </a:extLst>
          </p:cNvPr>
          <p:cNvSpPr>
            <a:spLocks noGrp="1"/>
          </p:cNvSpPr>
          <p:nvPr>
            <p:ph type="title"/>
          </p:nvPr>
        </p:nvSpPr>
        <p:spPr/>
        <p:txBody>
          <a:bodyPr/>
          <a:lstStyle/>
          <a:p>
            <a:r>
              <a:rPr lang="en-US" dirty="0"/>
              <a:t>The Perils of Fame (SDA Commentary)</a:t>
            </a:r>
          </a:p>
        </p:txBody>
      </p:sp>
      <p:sp>
        <p:nvSpPr>
          <p:cNvPr id="3" name="Content Placeholder 2">
            <a:extLst>
              <a:ext uri="{FF2B5EF4-FFF2-40B4-BE49-F238E27FC236}">
                <a16:creationId xmlns:a16="http://schemas.microsoft.com/office/drawing/2014/main" id="{C9E1E7A0-F25C-80F0-CB67-5C9C3CA7B2F5}"/>
              </a:ext>
            </a:extLst>
          </p:cNvPr>
          <p:cNvSpPr>
            <a:spLocks noGrp="1"/>
          </p:cNvSpPr>
          <p:nvPr>
            <p:ph idx="1"/>
          </p:nvPr>
        </p:nvSpPr>
        <p:spPr>
          <a:xfrm>
            <a:off x="818712" y="2492253"/>
            <a:ext cx="10554574" cy="3636511"/>
          </a:xfrm>
        </p:spPr>
        <p:txBody>
          <a:bodyPr>
            <a:noAutofit/>
          </a:bodyPr>
          <a:lstStyle/>
          <a:p>
            <a:pPr marL="0" indent="0">
              <a:buNone/>
            </a:pPr>
            <a:r>
              <a:rPr lang="en-US" sz="3000" dirty="0"/>
              <a:t>Jesus considered His miracles a means to the end of the leading men to an awareness of their need for the healing of the soul, but the multitudes saw no further than the miracles themselves. Short of sight, they mistook the means for the end, but the means without the end would tend only to carry them further than ever from the kingdom Christ had come to proclaim. Unless these false conceptions of His work could be dispelled, all Christ’s endeavors would be in vain.</a:t>
            </a:r>
          </a:p>
        </p:txBody>
      </p:sp>
    </p:spTree>
    <p:extLst>
      <p:ext uri="{BB962C8B-B14F-4D97-AF65-F5344CB8AC3E}">
        <p14:creationId xmlns:p14="http://schemas.microsoft.com/office/powerpoint/2010/main" val="1736036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1:39-45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764178" y="1420238"/>
            <a:ext cx="4852988" cy="4440812"/>
          </a:xfrm>
        </p:spPr>
        <p:txBody>
          <a:bodyPr>
            <a:noAutofit/>
          </a:bodyPr>
          <a:lstStyle/>
          <a:p>
            <a:r>
              <a:rPr lang="en-US" sz="3000" dirty="0"/>
              <a:t>39 And he preached in their synagogues throughout all Galilee, and cast out devils.</a:t>
            </a:r>
          </a:p>
          <a:p>
            <a:r>
              <a:rPr lang="en-US" sz="3000" dirty="0"/>
              <a:t>40 And there came a leper to him, beseeching him, and kneeling down to him, and saying unto him, If thou wilt, thou canst make me clean.</a:t>
            </a:r>
          </a:p>
        </p:txBody>
      </p:sp>
      <p:pic>
        <p:nvPicPr>
          <p:cNvPr id="7" name="Picture Placeholder 6">
            <a:extLst>
              <a:ext uri="{FF2B5EF4-FFF2-40B4-BE49-F238E27FC236}">
                <a16:creationId xmlns:a16="http://schemas.microsoft.com/office/drawing/2014/main" id="{886091B7-2D12-4812-473D-48C68EE5B20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Tree>
    <p:extLst>
      <p:ext uri="{BB962C8B-B14F-4D97-AF65-F5344CB8AC3E}">
        <p14:creationId xmlns:p14="http://schemas.microsoft.com/office/powerpoint/2010/main" val="24160335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1:41-45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764178" y="1420238"/>
            <a:ext cx="5202282" cy="4440812"/>
          </a:xfrm>
        </p:spPr>
        <p:txBody>
          <a:bodyPr>
            <a:noAutofit/>
          </a:bodyPr>
          <a:lstStyle/>
          <a:p>
            <a:r>
              <a:rPr lang="en-US" sz="3000" dirty="0"/>
              <a:t>41 And Jesus, moved with compassion, put forth his hand, and touched him, and saith unto him, I will; be thou clean.</a:t>
            </a:r>
          </a:p>
          <a:p>
            <a:r>
              <a:rPr lang="en-US" sz="3000" dirty="0"/>
              <a:t>42 And as soon as he had spoken, immediately the leprosy departed from him, and he was cleansed.</a:t>
            </a:r>
          </a:p>
        </p:txBody>
      </p:sp>
      <p:pic>
        <p:nvPicPr>
          <p:cNvPr id="8" name="Picture Placeholder 7">
            <a:extLst>
              <a:ext uri="{FF2B5EF4-FFF2-40B4-BE49-F238E27FC236}">
                <a16:creationId xmlns:a16="http://schemas.microsoft.com/office/drawing/2014/main" id="{DDB985A8-74C2-A4B2-E03B-1B5606EF7D9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69529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1:43-45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400050" y="1420238"/>
            <a:ext cx="5566410" cy="4440812"/>
          </a:xfrm>
        </p:spPr>
        <p:txBody>
          <a:bodyPr>
            <a:noAutofit/>
          </a:bodyPr>
          <a:lstStyle/>
          <a:p>
            <a:r>
              <a:rPr lang="en-US" sz="3000" dirty="0"/>
              <a:t>43 And he straitly charged him, and forthwith sent him away;</a:t>
            </a:r>
          </a:p>
          <a:p>
            <a:r>
              <a:rPr lang="en-US" sz="3000" dirty="0"/>
              <a:t>44 And saith unto him, See thou say nothing to any man: but go thy way, shew thyself to the priest, and offer for thy cleansing those things which Moses commanded, for a testimony unto them.</a:t>
            </a:r>
          </a:p>
        </p:txBody>
      </p:sp>
      <p:pic>
        <p:nvPicPr>
          <p:cNvPr id="7" name="Picture Placeholder 6">
            <a:extLst>
              <a:ext uri="{FF2B5EF4-FFF2-40B4-BE49-F238E27FC236}">
                <a16:creationId xmlns:a16="http://schemas.microsoft.com/office/drawing/2014/main" id="{734EF4D3-85D0-AE9B-8C73-0498A663288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998" r="24998"/>
          <a:stretch>
            <a:fillRect/>
          </a:stretch>
        </p:blipFill>
        <p:spPr/>
      </p:pic>
    </p:spTree>
    <p:extLst>
      <p:ext uri="{BB962C8B-B14F-4D97-AF65-F5344CB8AC3E}">
        <p14:creationId xmlns:p14="http://schemas.microsoft.com/office/powerpoint/2010/main" val="3898939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2A12-E6C1-015C-8A63-683843B3A05F}"/>
              </a:ext>
            </a:extLst>
          </p:cNvPr>
          <p:cNvSpPr>
            <a:spLocks noGrp="1"/>
          </p:cNvSpPr>
          <p:nvPr>
            <p:ph type="title"/>
          </p:nvPr>
        </p:nvSpPr>
        <p:spPr>
          <a:xfrm>
            <a:off x="764178" y="202229"/>
            <a:ext cx="4852988" cy="1111005"/>
          </a:xfrm>
        </p:spPr>
        <p:txBody>
          <a:bodyPr>
            <a:noAutofit/>
          </a:bodyPr>
          <a:lstStyle/>
          <a:p>
            <a:pPr algn="ctr"/>
            <a:r>
              <a:rPr lang="en-US" sz="4400" b="1" dirty="0">
                <a:solidFill>
                  <a:schemeClr val="accent1">
                    <a:lumMod val="60000"/>
                    <a:lumOff val="40000"/>
                  </a:schemeClr>
                </a:solidFill>
              </a:rPr>
              <a:t>Galilean Ministry</a:t>
            </a:r>
            <a:br>
              <a:rPr lang="en-US" sz="4400" b="1" dirty="0">
                <a:solidFill>
                  <a:schemeClr val="accent1">
                    <a:lumMod val="60000"/>
                    <a:lumOff val="40000"/>
                  </a:schemeClr>
                </a:solidFill>
              </a:rPr>
            </a:br>
            <a:r>
              <a:rPr lang="en-US" b="1" dirty="0">
                <a:solidFill>
                  <a:schemeClr val="accent1">
                    <a:lumMod val="60000"/>
                    <a:lumOff val="40000"/>
                  </a:schemeClr>
                </a:solidFill>
              </a:rPr>
              <a:t>Mark 1:45</a:t>
            </a:r>
            <a:endParaRPr lang="en-US" sz="4400" b="1" dirty="0">
              <a:solidFill>
                <a:schemeClr val="accent1">
                  <a:lumMod val="60000"/>
                  <a:lumOff val="40000"/>
                </a:schemeClr>
              </a:solidFill>
            </a:endParaRPr>
          </a:p>
        </p:txBody>
      </p:sp>
      <p:sp>
        <p:nvSpPr>
          <p:cNvPr id="4" name="Text Placeholder 3">
            <a:extLst>
              <a:ext uri="{FF2B5EF4-FFF2-40B4-BE49-F238E27FC236}">
                <a16:creationId xmlns:a16="http://schemas.microsoft.com/office/drawing/2014/main" id="{032038D2-590A-7290-7DEB-82AF4DD31DC5}"/>
              </a:ext>
            </a:extLst>
          </p:cNvPr>
          <p:cNvSpPr>
            <a:spLocks noGrp="1"/>
          </p:cNvSpPr>
          <p:nvPr>
            <p:ph type="body" sz="half" idx="2"/>
          </p:nvPr>
        </p:nvSpPr>
        <p:spPr>
          <a:xfrm>
            <a:off x="764178" y="1420238"/>
            <a:ext cx="4852988" cy="4440812"/>
          </a:xfrm>
        </p:spPr>
        <p:txBody>
          <a:bodyPr>
            <a:noAutofit/>
          </a:bodyPr>
          <a:lstStyle/>
          <a:p>
            <a:r>
              <a:rPr lang="en-US" sz="3000" dirty="0"/>
              <a:t>45 But he went out, and began to publish it much, and to blaze abroad the matter, insomuch that Jesus could no more openly enter into the city, but was without in desert places: and they came to him from every quarter.;</a:t>
            </a:r>
          </a:p>
        </p:txBody>
      </p:sp>
      <p:pic>
        <p:nvPicPr>
          <p:cNvPr id="7" name="Picture Placeholder 6">
            <a:extLst>
              <a:ext uri="{FF2B5EF4-FFF2-40B4-BE49-F238E27FC236}">
                <a16:creationId xmlns:a16="http://schemas.microsoft.com/office/drawing/2014/main" id="{DF070607-B632-D68B-3A36-1AA95C27E5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599" r="24599"/>
          <a:stretch>
            <a:fillRect/>
          </a:stretch>
        </p:blipFill>
        <p:spPr/>
      </p:pic>
    </p:spTree>
    <p:extLst>
      <p:ext uri="{BB962C8B-B14F-4D97-AF65-F5344CB8AC3E}">
        <p14:creationId xmlns:p14="http://schemas.microsoft.com/office/powerpoint/2010/main" val="9888777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t>The Greatest Story Begins</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818712" y="2222287"/>
            <a:ext cx="10554574" cy="4188525"/>
          </a:xfrm>
        </p:spPr>
        <p:txBody>
          <a:bodyPr>
            <a:normAutofit fontScale="92500" lnSpcReduction="10000"/>
          </a:bodyPr>
          <a:lstStyle/>
          <a:p>
            <a:pPr marL="0" indent="0">
              <a:buNone/>
            </a:pPr>
            <a:r>
              <a:rPr lang="en-US" sz="3200" dirty="0"/>
              <a:t>Unlike Matthew and Luke, who narrate incidents from the early life of Jesus, Mark begins his gospel record with the moment at which Jesus began His public ministry. The descent of the Holy Spirit and John’s announcement of </a:t>
            </a:r>
            <a:r>
              <a:rPr lang="en-US" sz="3500" b="1" dirty="0">
                <a:solidFill>
                  <a:schemeClr val="accent1">
                    <a:lumMod val="40000"/>
                    <a:lumOff val="60000"/>
                  </a:schemeClr>
                </a:solidFill>
              </a:rPr>
              <a:t>Jesus as the Messiah</a:t>
            </a:r>
            <a:r>
              <a:rPr lang="en-US" sz="3200" dirty="0"/>
              <a:t>, unmistakably mark His baptism as the commencement of His public ministry. According to Mark, then, the gospel, the “good news” about Jesus Christ, begins with the fulfillment of Old Testament prophecy at His baptism.   </a:t>
            </a:r>
          </a:p>
        </p:txBody>
      </p:sp>
    </p:spTree>
    <p:extLst>
      <p:ext uri="{BB962C8B-B14F-4D97-AF65-F5344CB8AC3E}">
        <p14:creationId xmlns:p14="http://schemas.microsoft.com/office/powerpoint/2010/main" val="193976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1:3-15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3 The voice of one crying in the wilderness, </a:t>
            </a:r>
            <a:r>
              <a:rPr lang="en-US" sz="3600" dirty="0">
                <a:solidFill>
                  <a:schemeClr val="accent1">
                    <a:lumMod val="40000"/>
                    <a:lumOff val="60000"/>
                  </a:schemeClr>
                </a:solidFill>
              </a:rPr>
              <a:t>Prepare ye the way of the Lord</a:t>
            </a:r>
            <a:r>
              <a:rPr lang="en-US" sz="3600" dirty="0"/>
              <a:t>, make his paths straight.</a:t>
            </a:r>
          </a:p>
          <a:p>
            <a:r>
              <a:rPr lang="en-US" sz="3600" dirty="0"/>
              <a:t>4 John did baptize in the wilderness, and preach the baptism of repentance for the remission of sins.</a:t>
            </a:r>
          </a:p>
        </p:txBody>
      </p:sp>
      <p:pic>
        <p:nvPicPr>
          <p:cNvPr id="1028" name="Picture 4" descr="JOHN THE BAPTIST: HERALD OF THE PROMISED MESSIAH">
            <a:extLst>
              <a:ext uri="{FF2B5EF4-FFF2-40B4-BE49-F238E27FC236}">
                <a16:creationId xmlns:a16="http://schemas.microsoft.com/office/drawing/2014/main" id="{5ED8A137-2908-7FDA-F649-C315EBB5EA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97" b="16787"/>
          <a:stretch/>
        </p:blipFill>
        <p:spPr bwMode="auto">
          <a:xfrm>
            <a:off x="1150752" y="2498651"/>
            <a:ext cx="3469931" cy="4199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1:5-15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5 And there went out unto him all the land of Judaea, and they of Jerusalem, and were all baptized of him in the river of Jordan, confessing their sins.</a:t>
            </a:r>
          </a:p>
          <a:p>
            <a:r>
              <a:rPr lang="en-US" sz="3600" dirty="0"/>
              <a:t>6 And John was clothed with camel's hair, and with a girdle of a skin about his loins; and he did eat locusts and wild honey;</a:t>
            </a:r>
          </a:p>
        </p:txBody>
      </p:sp>
      <p:pic>
        <p:nvPicPr>
          <p:cNvPr id="1026" name="Picture 2" descr="Putting John the Baptist Back into Advent | FRANCIS X. CLOONEY, S.J.">
            <a:extLst>
              <a:ext uri="{FF2B5EF4-FFF2-40B4-BE49-F238E27FC236}">
                <a16:creationId xmlns:a16="http://schemas.microsoft.com/office/drawing/2014/main" id="{2FB24798-4751-B1B6-06D8-EA1BB42BE6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81" t="21021" r="8332"/>
          <a:stretch/>
        </p:blipFill>
        <p:spPr bwMode="auto">
          <a:xfrm>
            <a:off x="1073151" y="2434856"/>
            <a:ext cx="3618490" cy="3812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73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1:7-15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7 And preached, saying, There cometh one mightier than I after me, the latchet of whose shoes I am not worthy to stoop down and unloose.</a:t>
            </a:r>
          </a:p>
          <a:p>
            <a:r>
              <a:rPr lang="en-US" sz="3600" dirty="0"/>
              <a:t>8 I indeed have baptized you with water: but he shall baptize you with the Holy Ghost.</a:t>
            </a:r>
          </a:p>
        </p:txBody>
      </p:sp>
      <p:pic>
        <p:nvPicPr>
          <p:cNvPr id="2050" name="Picture 2" descr="John the Baptist — The Intersection">
            <a:extLst>
              <a:ext uri="{FF2B5EF4-FFF2-40B4-BE49-F238E27FC236}">
                <a16:creationId xmlns:a16="http://schemas.microsoft.com/office/drawing/2014/main" id="{CAD30D03-4195-6233-D853-DE07801F42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22" r="17575"/>
          <a:stretch/>
        </p:blipFill>
        <p:spPr bwMode="auto">
          <a:xfrm>
            <a:off x="1073150" y="2408623"/>
            <a:ext cx="3618491" cy="383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01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r>
              <a:rPr lang="en-US" sz="3600" dirty="0"/>
              <a:t>The Beginning</a:t>
            </a:r>
            <a:br>
              <a:rPr lang="en-US" sz="3600" dirty="0"/>
            </a:br>
            <a:r>
              <a:rPr lang="en-US" sz="3600" dirty="0"/>
              <a:t>Mark 1:9-15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9 And it came to pass in those days, that Jesus came from Nazareth of Galilee, and was baptized of John in Jordan.</a:t>
            </a:r>
          </a:p>
          <a:p>
            <a:r>
              <a:rPr lang="en-US" sz="3600" dirty="0"/>
              <a:t>10 And straightway coming up out of the water, he saw the heavens opened, and the Spirit like a dove descending upon him:</a:t>
            </a:r>
          </a:p>
        </p:txBody>
      </p:sp>
      <p:pic>
        <p:nvPicPr>
          <p:cNvPr id="3074" name="Picture 2" descr="Gospel Doctrine 2015 – Lesson 4 – 'Prepare ye the Way of the Lord'. –  Latter-day Bloke">
            <a:extLst>
              <a:ext uri="{FF2B5EF4-FFF2-40B4-BE49-F238E27FC236}">
                <a16:creationId xmlns:a16="http://schemas.microsoft.com/office/drawing/2014/main" id="{3F33CDE5-27E2-73DA-DFBE-2DF64EE935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93" r="3873"/>
          <a:stretch/>
        </p:blipFill>
        <p:spPr bwMode="auto">
          <a:xfrm>
            <a:off x="903767" y="2408401"/>
            <a:ext cx="3716917" cy="383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747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815</TotalTime>
  <Words>3103</Words>
  <Application>Microsoft Office PowerPoint</Application>
  <PresentationFormat>Widescreen</PresentationFormat>
  <Paragraphs>159</Paragraphs>
  <Slides>47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Century Gothic</vt:lpstr>
      <vt:lpstr>Wingdings 2</vt:lpstr>
      <vt:lpstr>Quotable</vt:lpstr>
      <vt:lpstr>A Day  in the Ministry of Jesus</vt:lpstr>
      <vt:lpstr>Memory Text: Mark 1:17</vt:lpstr>
      <vt:lpstr>PowerPoint Presentation</vt:lpstr>
      <vt:lpstr>PowerPoint Presentation</vt:lpstr>
      <vt:lpstr>The Greatest Story Begins</vt:lpstr>
      <vt:lpstr>The Beginning Mark 1:3-15</vt:lpstr>
      <vt:lpstr>The Beginning Mark 1:5-15</vt:lpstr>
      <vt:lpstr>The Beginning Mark 1:7-15</vt:lpstr>
      <vt:lpstr>The Beginning Mark 1:9-15</vt:lpstr>
      <vt:lpstr>The Beginning Mark 1:11-15</vt:lpstr>
      <vt:lpstr>The Beginning Mark 1:12-15</vt:lpstr>
      <vt:lpstr>The Beginning Mark 1:14-15</vt:lpstr>
      <vt:lpstr>PowerPoint Presentation</vt:lpstr>
      <vt:lpstr>Time Fulfilled</vt:lpstr>
      <vt:lpstr>Time Fulfilled</vt:lpstr>
      <vt:lpstr>Time Fulfilled</vt:lpstr>
      <vt:lpstr>Time Fulfilled</vt:lpstr>
      <vt:lpstr>Time Fulfilled</vt:lpstr>
      <vt:lpstr>Peter &amp; Andrew</vt:lpstr>
      <vt:lpstr>Peter &amp; Andrew</vt:lpstr>
      <vt:lpstr>Peter &amp; Andrew</vt:lpstr>
      <vt:lpstr>Peter &amp; Andrew</vt:lpstr>
      <vt:lpstr>Peter &amp; Andrew</vt:lpstr>
      <vt:lpstr>Peter &amp; Andrew</vt:lpstr>
      <vt:lpstr>James &amp; John</vt:lpstr>
      <vt:lpstr>The Desire of Ages, p. 273</vt:lpstr>
      <vt:lpstr>Fishers of Men</vt:lpstr>
      <vt:lpstr>15 But, The Lord liveth, that brought up the children of Israel from the land of the north, and from all the lands whither he had driven them: and I will bring them again into their land that I gave unto their fathers. 16 Behold, I will send for many fishers, saith the Lord, and they shall fish them; and after will I send for many hunters, and they shall hunt them from every mountain, and from every hill, and out of the holes of the rocks.</vt:lpstr>
      <vt:lpstr>Fishers of Men</vt:lpstr>
      <vt:lpstr>The Demoniac Mark 1:21-28</vt:lpstr>
      <vt:lpstr>Teaching with Authority</vt:lpstr>
      <vt:lpstr>Teaching with Authority</vt:lpstr>
      <vt:lpstr>Teaching with Authority</vt:lpstr>
      <vt:lpstr>The Demoniac Mark 1:23-28</vt:lpstr>
      <vt:lpstr>The Demoniac Mark 1:25-28</vt:lpstr>
      <vt:lpstr>The Demoniac Mark 1:25-28</vt:lpstr>
      <vt:lpstr>Galilean Ministry Mark 1:29-45</vt:lpstr>
      <vt:lpstr>Galilean Ministry Mark 1:32-45</vt:lpstr>
      <vt:lpstr>Galilean Ministry Mark 1:34-45</vt:lpstr>
      <vt:lpstr>Galilean Ministry Mark 1:36-45</vt:lpstr>
      <vt:lpstr>The Perils of Fame (SDA Commentary)</vt:lpstr>
      <vt:lpstr>The Perils of Fame (SDA Commentary)</vt:lpstr>
      <vt:lpstr>Galilean Ministry Mark 1:39-45</vt:lpstr>
      <vt:lpstr>Galilean Ministry Mark 1:41-45</vt:lpstr>
      <vt:lpstr>Galilean Ministry Mark 1:43-45</vt:lpstr>
      <vt:lpstr>Galilean Ministry Mark 1:45</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2024-07-06T03:04:01Z</dcterms:created>
  <dcterms:modified xsi:type="dcterms:W3CDTF">2024-07-13T06:57:51Z</dcterms:modified>
</cp:coreProperties>
</file>